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9" r:id="rId3"/>
    <p:sldId id="260" r:id="rId4"/>
    <p:sldId id="261" r:id="rId5"/>
    <p:sldId id="262" r:id="rId6"/>
    <p:sldId id="269" r:id="rId7"/>
    <p:sldId id="264" r:id="rId8"/>
    <p:sldId id="265" r:id="rId9"/>
    <p:sldId id="266" r:id="rId10"/>
    <p:sldId id="267" r:id="rId11"/>
    <p:sldId id="268" r:id="rId12"/>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67728" autoAdjust="0"/>
  </p:normalViewPr>
  <p:slideViewPr>
    <p:cSldViewPr>
      <p:cViewPr varScale="1">
        <p:scale>
          <a:sx n="40" d="100"/>
          <a:sy n="40" d="100"/>
        </p:scale>
        <p:origin x="2189"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32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61A76-A432-422F-9F41-F9AD76FDC7C2}" type="datetime1">
              <a:rPr lang="en-US" smtClean="0"/>
              <a:t>9/29/2016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AEFB61-90C1-44A4-959B-4DDA4B13872E}" type="slidenum">
              <a:rPr lang="en-US" smtClean="0"/>
              <a:t>‹#›</a:t>
            </a:fld>
            <a:endParaRPr lang="en-US"/>
          </a:p>
        </p:txBody>
      </p:sp>
    </p:spTree>
    <p:extLst>
      <p:ext uri="{BB962C8B-B14F-4D97-AF65-F5344CB8AC3E}">
        <p14:creationId xmlns:p14="http://schemas.microsoft.com/office/powerpoint/2010/main" val="16463382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0460F059-146A-4532-BB9D-E7CFD2D4F25F}" type="datetime1">
              <a:rPr lang="en-US" smtClean="0"/>
              <a:t>9/29/2016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95600" y="-12605"/>
            <a:ext cx="3962400" cy="342900"/>
          </a:xfrm>
          <a:prstGeom prst="rect">
            <a:avLst/>
          </a:prstGeom>
        </p:spPr>
        <p:txBody>
          <a:bodyPr vert="horz" lIns="91440" tIns="45720" rIns="91440" bIns="45720" rtlCol="0"/>
          <a:lstStyle>
            <a:lvl1pPr algn="r">
              <a:defRPr sz="1200"/>
            </a:lvl1pPr>
          </a:lstStyle>
          <a:p>
            <a:fld id="{44E7C787-7C9C-4815-B78A-DAA60ABDEE81}" type="datetime1">
              <a:rPr lang="en-US" smtClean="0"/>
              <a:t>9/29/2016</a:t>
            </a:fld>
            <a:endParaRPr lang="cs-CZ" dirty="0"/>
          </a:p>
        </p:txBody>
      </p:sp>
      <p:sp>
        <p:nvSpPr>
          <p:cNvPr id="4" name="Slide Image Placeholder 3"/>
          <p:cNvSpPr>
            <a:spLocks noGrp="1" noRot="1" noChangeAspect="1"/>
          </p:cNvSpPr>
          <p:nvPr>
            <p:ph type="sldImg" idx="2"/>
          </p:nvPr>
        </p:nvSpPr>
        <p:spPr>
          <a:xfrm>
            <a:off x="1600200" y="514350"/>
            <a:ext cx="3422650" cy="25669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733599"/>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95600" y="-1587"/>
            <a:ext cx="3962400" cy="342900"/>
          </a:xfrm>
          <a:prstGeom prst="rect">
            <a:avLst/>
          </a:prstGeom>
        </p:spPr>
        <p:txBody>
          <a:bodyPr vert="horz" lIns="91440" tIns="45720" rIns="91440" bIns="45720" rtlCol="0"/>
          <a:lstStyle>
            <a:lvl1pPr algn="r">
              <a:defRPr sz="1200"/>
            </a:lvl1pPr>
          </a:lstStyle>
          <a:p>
            <a:fld id="{0E995502-CFA7-428A-854F-7C25990B2720}" type="datetime1">
              <a:rPr lang="en-US" smtClean="0"/>
              <a:t>9/29/2016</a:t>
            </a:fld>
            <a:endParaRPr lang="cs-CZ" dirty="0"/>
          </a:p>
        </p:txBody>
      </p:sp>
      <p:sp>
        <p:nvSpPr>
          <p:cNvPr id="4" name="Slide Image Placeholder 3"/>
          <p:cNvSpPr>
            <a:spLocks noGrp="1" noRot="1" noChangeAspect="1"/>
          </p:cNvSpPr>
          <p:nvPr>
            <p:ph type="sldImg" idx="2"/>
          </p:nvPr>
        </p:nvSpPr>
        <p:spPr>
          <a:xfrm>
            <a:off x="1757363" y="599282"/>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52400" y="3422651"/>
            <a:ext cx="5943600" cy="2997200"/>
          </a:xfrm>
          <a:prstGeom prst="rect">
            <a:avLst/>
          </a:prstGeom>
        </p:spPr>
        <p:txBody>
          <a:bodyPr vert="horz" lIns="91440" tIns="45720" rIns="91440" bIns="45720" rtlCol="0"/>
          <a:lstStyle/>
          <a:p>
            <a:r>
              <a:rPr lang="en-US" dirty="0"/>
              <a:t>Remember that Public Charter Schools are about providing another choice of public education to each public school student.   It is giving the student another option for learning to and ideally beyond the standards set by the state.   Charter Schools are given the privilege to do that in their own unique and innovative way.   Charters offer also an opportunity to demonstrate and provide new ideas and ways of delivering education that can and hopefully will inform the broader public school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95600" y="10668"/>
            <a:ext cx="3962400" cy="342900"/>
          </a:xfrm>
          <a:prstGeom prst="rect">
            <a:avLst/>
          </a:prstGeom>
        </p:spPr>
        <p:txBody>
          <a:bodyPr vert="horz" lIns="91440" tIns="45720" rIns="91440" bIns="45720" rtlCol="0"/>
          <a:lstStyle>
            <a:lvl1pPr algn="r">
              <a:defRPr sz="1200"/>
            </a:lvl1pPr>
          </a:lstStyle>
          <a:p>
            <a:fld id="{BFFD0C4B-04DB-4186-A236-257751F267E2}" type="datetime1">
              <a:rPr lang="en-US" smtClean="0"/>
              <a:t>9/29/2016</a:t>
            </a:fld>
            <a:endParaRPr lang="cs-CZ" dirty="0"/>
          </a:p>
        </p:txBody>
      </p:sp>
      <p:sp>
        <p:nvSpPr>
          <p:cNvPr id="4" name="Slide Image Placeholder 3"/>
          <p:cNvSpPr>
            <a:spLocks noGrp="1" noRot="1" noChangeAspect="1"/>
          </p:cNvSpPr>
          <p:nvPr>
            <p:ph type="sldImg" idx="2"/>
          </p:nvPr>
        </p:nvSpPr>
        <p:spPr>
          <a:xfrm>
            <a:off x="1524000" y="662877"/>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381000" y="3420840"/>
            <a:ext cx="5943600" cy="3251200"/>
          </a:xfrm>
          <a:prstGeom prst="rect">
            <a:avLst/>
          </a:prstGeom>
        </p:spPr>
        <p:txBody>
          <a:bodyPr vert="horz" lIns="91440" tIns="45720" rIns="91440" bIns="45720" rtlCol="0"/>
          <a:lstStyle/>
          <a:p>
            <a:r>
              <a:rPr lang="en-US" dirty="0"/>
              <a:t>So remember that by the time you complete your written application you not only have described a strong Academic Plan that tells us WHAT you are going to do and HOW you are going to do it, but also that your unique Academic Plan is financially viable, and Operationally feasible.   No ONE person will be successful in getting an Application for a Charter School approved.  You will need to demonstrate through your written application as well as in your Capacity Interview and presentations about your proposed charter school that you have the collective capacity to open, </a:t>
            </a:r>
            <a:r>
              <a:rPr lang="en-US" dirty="0" smtClean="0"/>
              <a:t>operate, adapt, </a:t>
            </a:r>
            <a:r>
              <a:rPr lang="en-US" dirty="0"/>
              <a:t>and successfully maintain your charter school.   Successful schools will survive their founders and founders need to be able to pass on </a:t>
            </a:r>
            <a:r>
              <a:rPr lang="en-US" dirty="0" smtClean="0"/>
              <a:t>responsibilities</a:t>
            </a:r>
            <a:r>
              <a:rPr lang="en-US" baseline="0" dirty="0" smtClean="0"/>
              <a:t> </a:t>
            </a:r>
            <a:r>
              <a:rPr lang="en-US" dirty="0" smtClean="0"/>
              <a:t>to </a:t>
            </a:r>
            <a:r>
              <a:rPr lang="en-US" dirty="0"/>
              <a:t>the Institution that will become a </a:t>
            </a:r>
            <a:r>
              <a:rPr lang="en-US" dirty="0" smtClean="0"/>
              <a:t>high quality Public </a:t>
            </a:r>
            <a:r>
              <a:rPr lang="en-US" dirty="0"/>
              <a:t>Charter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770175"/>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95600" y="12192"/>
            <a:ext cx="3962400" cy="342900"/>
          </a:xfrm>
          <a:prstGeom prst="rect">
            <a:avLst/>
          </a:prstGeom>
        </p:spPr>
        <p:txBody>
          <a:bodyPr vert="horz" lIns="91440" tIns="45720" rIns="91440" bIns="45720" rtlCol="0"/>
          <a:lstStyle>
            <a:lvl1pPr algn="r">
              <a:defRPr sz="1200"/>
            </a:lvl1pPr>
          </a:lstStyle>
          <a:p>
            <a:fld id="{DAC4909F-03DE-469F-B5A2-8B86E6336113}" type="datetime1">
              <a:rPr lang="en-US" smtClean="0"/>
              <a:t>9/29/2016</a:t>
            </a:fld>
            <a:endParaRPr lang="cs-CZ" dirty="0"/>
          </a:p>
        </p:txBody>
      </p:sp>
      <p:sp>
        <p:nvSpPr>
          <p:cNvPr id="4" name="Slide Image Placeholder 3"/>
          <p:cNvSpPr>
            <a:spLocks noGrp="1" noRot="1" noChangeAspect="1"/>
          </p:cNvSpPr>
          <p:nvPr>
            <p:ph type="sldImg" idx="2"/>
          </p:nvPr>
        </p:nvSpPr>
        <p:spPr>
          <a:xfrm>
            <a:off x="1524000" y="599282"/>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52400" y="3422651"/>
            <a:ext cx="6400800" cy="2941337"/>
          </a:xfrm>
          <a:prstGeom prst="rect">
            <a:avLst/>
          </a:prstGeom>
        </p:spPr>
        <p:txBody>
          <a:bodyPr vert="horz" lIns="91440" tIns="45720" rIns="91440" bIns="45720" rtlCol="0"/>
          <a:lstStyle/>
          <a:p>
            <a:r>
              <a:rPr lang="en-US" dirty="0" smtClean="0"/>
              <a:t>With</a:t>
            </a:r>
            <a:r>
              <a:rPr lang="en-US" baseline="0" dirty="0" smtClean="0"/>
              <a:t> a relatively small group, we ask that everyone come and sit around the table.  We would like for this RFP orientation to be much less formal and more of a conversation, so please feel free to ask questions and get comfortable.   Restrooms are around the corner near the elevators.  </a:t>
            </a:r>
            <a:r>
              <a:rPr lang="en-US" dirty="0" smtClean="0"/>
              <a:t>For </a:t>
            </a:r>
            <a:r>
              <a:rPr lang="en-US" dirty="0"/>
              <a:t>those attending on-line, </a:t>
            </a:r>
            <a:r>
              <a:rPr lang="en-US" dirty="0" smtClean="0"/>
              <a:t>you</a:t>
            </a:r>
            <a:r>
              <a:rPr lang="en-US" baseline="0" dirty="0" smtClean="0"/>
              <a:t> will </a:t>
            </a:r>
            <a:r>
              <a:rPr lang="en-US" dirty="0" smtClean="0"/>
              <a:t>be </a:t>
            </a:r>
            <a:r>
              <a:rPr lang="en-US" dirty="0"/>
              <a:t>muted until we open up the line for </a:t>
            </a:r>
            <a:r>
              <a:rPr lang="en-US" dirty="0" smtClean="0"/>
              <a:t>questions.  Online </a:t>
            </a:r>
            <a:r>
              <a:rPr lang="en-US" dirty="0"/>
              <a:t>participants should use the raise their hand function to ask questions.   Let everyone know that all of the materials are posted on the Commission's website </a:t>
            </a:r>
            <a:r>
              <a:rPr lang="en-US" dirty="0" smtClean="0"/>
              <a:t>under the </a:t>
            </a:r>
            <a:r>
              <a:rPr lang="en-US" dirty="0"/>
              <a:t>"starting a school" tab.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83408" y="42466"/>
            <a:ext cx="3962400" cy="342900"/>
          </a:xfrm>
          <a:prstGeom prst="rect">
            <a:avLst/>
          </a:prstGeom>
        </p:spPr>
        <p:txBody>
          <a:bodyPr vert="horz" lIns="91440" tIns="45720" rIns="91440" bIns="45720" rtlCol="0"/>
          <a:lstStyle>
            <a:lvl1pPr algn="r">
              <a:defRPr sz="1200"/>
            </a:lvl1pPr>
          </a:lstStyle>
          <a:p>
            <a:fld id="{B65FA21E-93CE-441E-A59B-73A1D4B65F71}" type="datetime1">
              <a:rPr lang="en-US" smtClean="0"/>
              <a:t>9/29/2016</a:t>
            </a:fld>
            <a:endParaRPr lang="cs-CZ"/>
          </a:p>
        </p:txBody>
      </p:sp>
      <p:sp>
        <p:nvSpPr>
          <p:cNvPr id="4" name="Slide Image Placeholder 3"/>
          <p:cNvSpPr>
            <a:spLocks noGrp="1" noRot="1" noChangeAspect="1"/>
          </p:cNvSpPr>
          <p:nvPr>
            <p:ph type="sldImg" idx="2"/>
          </p:nvPr>
        </p:nvSpPr>
        <p:spPr>
          <a:xfrm>
            <a:off x="1524000" y="599282"/>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09600" y="3327766"/>
            <a:ext cx="5638800" cy="3073400"/>
          </a:xfrm>
          <a:prstGeom prst="rect">
            <a:avLst/>
          </a:prstGeom>
        </p:spPr>
        <p:txBody>
          <a:bodyPr vert="horz" lIns="91440" tIns="45720" rIns="91440" bIns="45720" rtlCol="0"/>
          <a:lstStyle/>
          <a:p>
            <a:r>
              <a:rPr lang="en-US" dirty="0" smtClean="0"/>
              <a:t>Commission Staff,</a:t>
            </a:r>
            <a:r>
              <a:rPr lang="en-US" baseline="0" dirty="0" smtClean="0"/>
              <a:t> please i</a:t>
            </a:r>
            <a:r>
              <a:rPr lang="en-US" dirty="0" smtClean="0"/>
              <a:t>dentify and </a:t>
            </a:r>
            <a:r>
              <a:rPr lang="en-US" dirty="0"/>
              <a:t>introduce </a:t>
            </a:r>
            <a:r>
              <a:rPr lang="en-US" dirty="0" smtClean="0"/>
              <a:t>yourselves </a:t>
            </a:r>
            <a:r>
              <a:rPr lang="en-US" dirty="0"/>
              <a:t>to everyone in the room.
Then </a:t>
            </a:r>
            <a:r>
              <a:rPr lang="en-US" dirty="0" smtClean="0"/>
              <a:t>let’s go </a:t>
            </a:r>
            <a:r>
              <a:rPr lang="en-US" dirty="0"/>
              <a:t>around the table and ask each person to identify themselves and their role in attending this orientation session.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2883408" y="878236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83408" y="-1587"/>
            <a:ext cx="3962400" cy="342900"/>
          </a:xfrm>
          <a:prstGeom prst="rect">
            <a:avLst/>
          </a:prstGeom>
        </p:spPr>
        <p:txBody>
          <a:bodyPr vert="horz" lIns="91440" tIns="45720" rIns="91440" bIns="45720" rtlCol="0"/>
          <a:lstStyle>
            <a:lvl1pPr algn="r">
              <a:defRPr sz="1200"/>
            </a:lvl1pPr>
          </a:lstStyle>
          <a:p>
            <a:fld id="{CB62E78D-087B-4BA1-B6AA-5FBB28A6F3D5}" type="datetime1">
              <a:rPr lang="en-US" smtClean="0"/>
              <a:t>9/29/2016</a:t>
            </a:fld>
            <a:endParaRPr lang="cs-CZ"/>
          </a:p>
        </p:txBody>
      </p:sp>
      <p:sp>
        <p:nvSpPr>
          <p:cNvPr id="4" name="Slide Image Placeholder 3"/>
          <p:cNvSpPr>
            <a:spLocks noGrp="1" noRot="1" noChangeAspect="1"/>
          </p:cNvSpPr>
          <p:nvPr>
            <p:ph type="sldImg" idx="2"/>
          </p:nvPr>
        </p:nvSpPr>
        <p:spPr>
          <a:xfrm>
            <a:off x="1757363" y="511175"/>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533400" y="3246437"/>
            <a:ext cx="5943600" cy="2997200"/>
          </a:xfrm>
          <a:prstGeom prst="rect">
            <a:avLst/>
          </a:prstGeom>
        </p:spPr>
        <p:txBody>
          <a:bodyPr vert="horz" lIns="91440" tIns="45720" rIns="91440" bIns="45720" rtlCol="0"/>
          <a:lstStyle/>
          <a:p>
            <a:r>
              <a:rPr lang="en-US" dirty="0" smtClean="0"/>
              <a:t>Icebreaker exercise</a:t>
            </a:r>
            <a:r>
              <a:rPr lang="en-US" dirty="0"/>
              <a:t>:  As part of writing and presenting a successful application for a Public Charter School, we have found that an Applicant team should be able to hone their application down to a short presentation.   A 2 minute elevator speech if you will...
We are passing out an applicant information sheet that asks some basic questions that each of you should be able to answer once you have completed your application.
Take the next 10 minutes to meet with your team and fill in the information and work together to present a short 2 minute elevator speech .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83408"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1392" y="513557"/>
            <a:ext cx="3422650" cy="2566987"/>
          </a:xfrm>
        </p:spPr>
      </p:sp>
      <p:sp>
        <p:nvSpPr>
          <p:cNvPr id="3" name="Notes Placeholder 2"/>
          <p:cNvSpPr>
            <a:spLocks noGrp="1"/>
          </p:cNvSpPr>
          <p:nvPr>
            <p:ph type="body" idx="1"/>
          </p:nvPr>
        </p:nvSpPr>
        <p:spPr/>
        <p:txBody>
          <a:bodyPr/>
          <a:lstStyle/>
          <a:p>
            <a:r>
              <a:rPr lang="en-US" dirty="0" smtClean="0"/>
              <a:t>For</a:t>
            </a:r>
            <a:r>
              <a:rPr lang="en-US" baseline="0" dirty="0" smtClean="0"/>
              <a:t> each Applicant, in your presentation, please include these three things.</a:t>
            </a:r>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t>5</a:t>
            </a:fld>
            <a:endParaRPr lang="cs-CZ"/>
          </a:p>
        </p:txBody>
      </p:sp>
      <p:sp>
        <p:nvSpPr>
          <p:cNvPr id="5" name="Date Placeholder 4"/>
          <p:cNvSpPr>
            <a:spLocks noGrp="1"/>
          </p:cNvSpPr>
          <p:nvPr>
            <p:ph type="dt" idx="11"/>
          </p:nvPr>
        </p:nvSpPr>
        <p:spPr>
          <a:xfrm>
            <a:off x="2743200" y="-12192"/>
            <a:ext cx="3962400" cy="342900"/>
          </a:xfrm>
        </p:spPr>
        <p:txBody>
          <a:bodyPr/>
          <a:lstStyle/>
          <a:p>
            <a:fld id="{3A797CA9-37F6-429A-933A-F972500C1C18}" type="datetime1">
              <a:rPr lang="en-US" smtClean="0"/>
              <a:t>9/29/2016</a:t>
            </a:fld>
            <a:endParaRPr lang="cs-CZ"/>
          </a:p>
        </p:txBody>
      </p:sp>
    </p:spTree>
    <p:extLst>
      <p:ext uri="{BB962C8B-B14F-4D97-AF65-F5344CB8AC3E}">
        <p14:creationId xmlns:p14="http://schemas.microsoft.com/office/powerpoint/2010/main" val="340870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77312" y="-6349"/>
            <a:ext cx="3962400" cy="342900"/>
          </a:xfrm>
          <a:prstGeom prst="rect">
            <a:avLst/>
          </a:prstGeom>
        </p:spPr>
        <p:txBody>
          <a:bodyPr vert="horz" lIns="91440" tIns="45720" rIns="91440" bIns="45720" rtlCol="0"/>
          <a:lstStyle>
            <a:lvl1pPr algn="r">
              <a:defRPr sz="1200"/>
            </a:lvl1pPr>
          </a:lstStyle>
          <a:p>
            <a:fld id="{AD28D1C9-2BEF-4900-87C5-944B6F1233CF}" type="datetime1">
              <a:rPr lang="en-US" smtClean="0"/>
              <a:t>9/29/2016</a:t>
            </a:fld>
            <a:endParaRPr lang="cs-CZ"/>
          </a:p>
        </p:txBody>
      </p:sp>
      <p:sp>
        <p:nvSpPr>
          <p:cNvPr id="4" name="Slide Image Placeholder 3"/>
          <p:cNvSpPr>
            <a:spLocks noGrp="1" noRot="1" noChangeAspect="1"/>
          </p:cNvSpPr>
          <p:nvPr>
            <p:ph type="sldImg" idx="2"/>
          </p:nvPr>
        </p:nvSpPr>
        <p:spPr>
          <a:xfrm>
            <a:off x="1524000" y="514351"/>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5791200" cy="3073400"/>
          </a:xfrm>
          <a:prstGeom prst="rect">
            <a:avLst/>
          </a:prstGeom>
        </p:spPr>
        <p:txBody>
          <a:bodyPr vert="horz" lIns="91440" tIns="45720" rIns="91440" bIns="45720" rtlCol="0"/>
          <a:lstStyle/>
          <a:p>
            <a:r>
              <a:rPr lang="en-US" dirty="0" smtClean="0"/>
              <a:t>Is</a:t>
            </a:r>
            <a:r>
              <a:rPr lang="en-US" baseline="0" dirty="0" smtClean="0"/>
              <a:t> everyone ready?  Need more time?  </a:t>
            </a:r>
          </a:p>
          <a:p>
            <a:endParaRPr lang="en-US" baseline="0" dirty="0" smtClean="0"/>
          </a:p>
          <a:p>
            <a:r>
              <a:rPr lang="en-US" baseline="0" dirty="0" smtClean="0"/>
              <a:t>Who would like to go first…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19400" y="0"/>
            <a:ext cx="3962400" cy="342900"/>
          </a:xfrm>
          <a:prstGeom prst="rect">
            <a:avLst/>
          </a:prstGeom>
        </p:spPr>
        <p:txBody>
          <a:bodyPr vert="horz" lIns="91440" tIns="45720" rIns="91440" bIns="45720" rtlCol="0"/>
          <a:lstStyle>
            <a:lvl1pPr algn="r">
              <a:defRPr sz="1200"/>
            </a:lvl1pPr>
          </a:lstStyle>
          <a:p>
            <a:fld id="{F5C2F250-CC49-4B39-80BD-26F93733AAAB}" type="datetime1">
              <a:rPr lang="en-US" smtClean="0"/>
              <a:t>9/29/2016</a:t>
            </a:fld>
            <a:endParaRPr lang="cs-CZ"/>
          </a:p>
        </p:txBody>
      </p:sp>
      <p:sp>
        <p:nvSpPr>
          <p:cNvPr id="4" name="Slide Image Placeholder 3"/>
          <p:cNvSpPr>
            <a:spLocks noGrp="1" noRot="1" noChangeAspect="1"/>
          </p:cNvSpPr>
          <p:nvPr>
            <p:ph type="sldImg" idx="2"/>
          </p:nvPr>
        </p:nvSpPr>
        <p:spPr>
          <a:xfrm>
            <a:off x="1524000" y="68421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533400" y="3588449"/>
            <a:ext cx="5943600" cy="3251200"/>
          </a:xfrm>
          <a:prstGeom prst="rect">
            <a:avLst/>
          </a:prstGeom>
        </p:spPr>
        <p:txBody>
          <a:bodyPr vert="horz" lIns="91440" tIns="45720" rIns="91440" bIns="45720" rtlCol="0"/>
          <a:lstStyle/>
          <a:p>
            <a:r>
              <a:rPr lang="en-US" dirty="0" smtClean="0"/>
              <a:t>So, let’s give you the roadmap</a:t>
            </a:r>
            <a:r>
              <a:rPr lang="en-US" baseline="0" dirty="0" smtClean="0"/>
              <a:t> for </a:t>
            </a:r>
            <a:r>
              <a:rPr lang="en-US" dirty="0" smtClean="0"/>
              <a:t>what </a:t>
            </a:r>
            <a:r>
              <a:rPr lang="en-US" dirty="0"/>
              <a:t>we will be doing today for the next four </a:t>
            </a:r>
            <a:r>
              <a:rPr lang="en-US" dirty="0" smtClean="0"/>
              <a:t>hours!</a:t>
            </a:r>
            <a:br>
              <a:rPr lang="en-US" dirty="0" smtClean="0"/>
            </a:br>
            <a:r>
              <a:rPr lang="en-US" dirty="0"/>
              <a:t>
</a:t>
            </a:r>
            <a:r>
              <a:rPr lang="en-US" dirty="0" smtClean="0"/>
              <a:t>From</a:t>
            </a:r>
            <a:r>
              <a:rPr lang="en-US" baseline="0" dirty="0" smtClean="0"/>
              <a:t> here on out, if Applicant Teams have questions, please contact Lauren Endo.   She will be your contact and guide through this process.  You should not be contacting anyone else at the Commission.  If you have any questions, Lauren will be the person who be your liaison.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907792"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60675" y="34989"/>
            <a:ext cx="3962400" cy="342900"/>
          </a:xfrm>
          <a:prstGeom prst="rect">
            <a:avLst/>
          </a:prstGeom>
        </p:spPr>
        <p:txBody>
          <a:bodyPr vert="horz" lIns="91440" tIns="45720" rIns="91440" bIns="45720" rtlCol="0"/>
          <a:lstStyle>
            <a:lvl1pPr algn="r">
              <a:defRPr sz="1200"/>
            </a:lvl1pPr>
          </a:lstStyle>
          <a:p>
            <a:fld id="{C675474B-24B7-48ED-8229-2B76D95D3302}" type="datetime1">
              <a:rPr lang="en-US" smtClean="0"/>
              <a:t>9/29/2016</a:t>
            </a:fld>
            <a:endParaRPr lang="cs-CZ" dirty="0"/>
          </a:p>
        </p:txBody>
      </p:sp>
      <p:sp>
        <p:nvSpPr>
          <p:cNvPr id="4" name="Slide Image Placeholder 3"/>
          <p:cNvSpPr>
            <a:spLocks noGrp="1" noRot="1" noChangeAspect="1"/>
          </p:cNvSpPr>
          <p:nvPr>
            <p:ph type="sldImg" idx="2"/>
          </p:nvPr>
        </p:nvSpPr>
        <p:spPr>
          <a:xfrm>
            <a:off x="1600200" y="599282"/>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381000" y="3470211"/>
            <a:ext cx="5943600" cy="2997200"/>
          </a:xfrm>
          <a:prstGeom prst="rect">
            <a:avLst/>
          </a:prstGeom>
        </p:spPr>
        <p:txBody>
          <a:bodyPr vert="horz" lIns="91440" tIns="45720" rIns="91440" bIns="45720" rtlCol="0"/>
          <a:lstStyle/>
          <a:p>
            <a:r>
              <a:rPr lang="en-US" dirty="0" smtClean="0"/>
              <a:t>So, did I mention, that starting,</a:t>
            </a:r>
            <a:r>
              <a:rPr lang="en-US" baseline="0" dirty="0" smtClean="0"/>
              <a:t> opening and maintaining a public charter school is a very difficult endeavor?</a:t>
            </a:r>
            <a:br>
              <a:rPr lang="en-US" baseline="0" dirty="0" smtClean="0"/>
            </a:br>
            <a:r>
              <a:rPr lang="en-US" baseline="0" dirty="0" smtClean="0"/>
              <a:t/>
            </a:r>
            <a:br>
              <a:rPr lang="en-US" baseline="0" dirty="0" smtClean="0"/>
            </a:br>
            <a:r>
              <a:rPr lang="en-US" baseline="0" dirty="0" smtClean="0"/>
              <a:t>Think of the most difficult thing you have ever done in your life . . . Now imagine it being a thousand times worse!   </a:t>
            </a:r>
          </a:p>
          <a:p>
            <a:endParaRPr lang="en-US" baseline="0" dirty="0" smtClean="0"/>
          </a:p>
          <a:p>
            <a:r>
              <a:rPr lang="en-US" baseline="0" dirty="0" smtClean="0"/>
              <a:t>Truly, it is not something for the faint of heart, and while the payoff in seeing the amazing outcomes for students is undoubtedly priceless, it will be a difficult journey.   We are lucky to have later today, Buffy Cushman-Patz, School Director for one of our newest Charter Schools, SEEQS: the School for Examining Essential Questions of Sustainability come to speak with and share with you her experience and journey in applying, opening, and maintaining a public charter school.</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77312" y="8802687"/>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2871216" y="0"/>
            <a:ext cx="3962400" cy="342900"/>
          </a:xfrm>
          <a:prstGeom prst="rect">
            <a:avLst/>
          </a:prstGeom>
        </p:spPr>
        <p:txBody>
          <a:bodyPr vert="horz" lIns="91440" tIns="45720" rIns="91440" bIns="45720" rtlCol="0"/>
          <a:lstStyle>
            <a:lvl1pPr algn="r">
              <a:defRPr sz="1200"/>
            </a:lvl1pPr>
          </a:lstStyle>
          <a:p>
            <a:fld id="{DA2ED408-69EA-4D1E-9DEA-2E512A851650}" type="datetime1">
              <a:rPr lang="en-US" smtClean="0"/>
              <a:t>9/29/2016</a:t>
            </a:fld>
            <a:endParaRPr lang="cs-CZ" dirty="0"/>
          </a:p>
        </p:txBody>
      </p:sp>
      <p:sp>
        <p:nvSpPr>
          <p:cNvPr id="4" name="Slide Image Placeholder 3"/>
          <p:cNvSpPr>
            <a:spLocks noGrp="1" noRot="1" noChangeAspect="1"/>
          </p:cNvSpPr>
          <p:nvPr>
            <p:ph type="sldImg" idx="2"/>
          </p:nvPr>
        </p:nvSpPr>
        <p:spPr>
          <a:xfrm>
            <a:off x="1729931" y="512762"/>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481648" y="3421856"/>
            <a:ext cx="5919216" cy="3251200"/>
          </a:xfrm>
          <a:prstGeom prst="rect">
            <a:avLst/>
          </a:prstGeom>
        </p:spPr>
        <p:txBody>
          <a:bodyPr vert="horz" lIns="91440" tIns="45720" rIns="91440" bIns="45720" rtlCol="0"/>
          <a:lstStyle/>
          <a:p>
            <a:r>
              <a:rPr lang="en-US" dirty="0"/>
              <a:t>Applicants should understand that receiving a charter to open and operate a Public Charter School is truly a privilege and not an entitlement.   What you are getting is the freedom to deliver education in a different way from the regular Department public schools, but you are just as accountable for the outcomes for your public school students as any other Department School.   You should have HIGH EXPECTATIONS for these students. </a:t>
            </a:r>
            <a:endParaRPr lang="en-US" dirty="0" smtClean="0"/>
          </a:p>
          <a:p>
            <a:endParaRPr lang="en-US" dirty="0"/>
          </a:p>
          <a:p>
            <a:r>
              <a:rPr lang="en-US" dirty="0" smtClean="0"/>
              <a:t>While</a:t>
            </a:r>
            <a:r>
              <a:rPr lang="en-US" baseline="0" dirty="0" smtClean="0"/>
              <a:t> you will have freedom in the delivery of your education program, as a state entity, you will however be required to still do a lot of things that all other state agencies have to do.   For example, the state will pay for your employee benefits and as such, the Employer Union Trust Fund (the agency that provides the medical insurance for all state employees) as well as the Employee Retirement System (ERS) requires all public charter schools to report specific employee payroll and personnel information to them on a regular basis.   There are somethings that all public charter schools will be required to do and will not allow for changes or “innovations.”</a:t>
            </a:r>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2895600" y="8794559"/>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4FFA9-9826-43E5-BA74-B082AF30F374}" type="datetime1">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6AB0C-FEB8-43F1-84F0-C7F73CE1E379}" type="datetime1">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12FDE-C841-41F2-AD45-BF1FAF5C51AB}" type="datetime1">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1A9D9B-DA04-42AC-AD12-FF526A624F78}" type="datetime1">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F6F794-8984-4D7F-B71B-2A14A181067F}" type="datetime1">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8BB2B-6E22-4B7E-A927-1FC64E534A14}" type="datetime1">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D6E5F-A266-495C-98C3-9CAC3A1D7DB7}" type="datetime1">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85EFA2-6E28-4208-BC41-8E75DF04052F}" type="datetime1">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A4D4FD-0746-4E7D-AC1A-79CB41ECF2FF}" type="datetime1">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671C6-ACA7-45DA-A971-0110985EB0A5}" type="datetime1">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F47BF-9548-481C-A599-51574D158682}" type="datetime1">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4B623-5A7F-45EA-BECF-BF59F96F6D10}" type="datetime1">
              <a:rPr lang="en-US" smtClean="0"/>
              <a:t>9/29/2016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44938" y="0"/>
            <a:ext cx="13131800" cy="997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44938" y="6172200"/>
            <a:ext cx="13131800" cy="3798277"/>
          </a:xfrm>
          <a:prstGeom prst="rect">
            <a:avLst/>
          </a:prstGeom>
        </p:spPr>
      </p:pic>
      <p:sp>
        <p:nvSpPr>
          <p:cNvPr id="4" name="TextBox 3"/>
          <p:cNvSpPr txBox="1"/>
          <p:nvPr/>
        </p:nvSpPr>
        <p:spPr>
          <a:xfrm>
            <a:off x="1804377" y="6172200"/>
            <a:ext cx="9353062" cy="2133600"/>
          </a:xfrm>
          <a:prstGeom prst="rect">
            <a:avLst/>
          </a:prstGeom>
        </p:spPr>
        <p:txBody>
          <a:bodyPr wrap="none" lIns="254000" tIns="0" rIns="254000" bIns="0" anchor="t"/>
          <a:lstStyle/>
          <a:p>
            <a:pPr lvl="0" algn="ctr"/>
            <a:r>
              <a:rPr lang="en-US" sz="6000" dirty="0">
                <a:solidFill>
                  <a:srgbClr val="FFFFFF"/>
                </a:solidFill>
                <a:effectLst>
                  <a:outerShdw blurRad="75000" dir="2700000">
                    <a:srgbClr val="000000">
                      <a:alpha val="50000"/>
                    </a:srgbClr>
                  </a:outerShdw>
                </a:effectLst>
                <a:latin typeface="BenchNine" panose="02000303000000000000" pitchFamily="2" charset="0"/>
              </a:rPr>
              <a:t>HAWAII STATE PUBLIC </a:t>
            </a:r>
            <a:r>
              <a:rPr lang="en-US" sz="6600" dirty="0" smtClean="0">
                <a:solidFill>
                  <a:srgbClr val="FFFFFF"/>
                </a:solidFill>
                <a:effectLst>
                  <a:outerShdw blurRad="75000" dir="2700000">
                    <a:srgbClr val="000000">
                      <a:alpha val="50000"/>
                    </a:srgbClr>
                  </a:outerShdw>
                </a:effectLst>
                <a:latin typeface="BenchNine" panose="02000303000000000000" pitchFamily="2" charset="0"/>
              </a:rPr>
              <a:t/>
            </a:r>
            <a:br>
              <a:rPr lang="en-US" sz="6600" dirty="0" smtClean="0">
                <a:solidFill>
                  <a:srgbClr val="FFFFFF"/>
                </a:solidFill>
                <a:effectLst>
                  <a:outerShdw blurRad="75000" dir="2700000">
                    <a:srgbClr val="000000">
                      <a:alpha val="50000"/>
                    </a:srgbClr>
                  </a:outerShdw>
                </a:effectLst>
                <a:latin typeface="BenchNine" panose="02000303000000000000" pitchFamily="2" charset="0"/>
              </a:rPr>
            </a:br>
            <a:r>
              <a:rPr lang="en-US" sz="6000" dirty="0" smtClean="0">
                <a:solidFill>
                  <a:srgbClr val="FFFFFF"/>
                </a:solidFill>
                <a:effectLst>
                  <a:outerShdw blurRad="75000" dir="2700000">
                    <a:srgbClr val="000000">
                      <a:alpha val="50000"/>
                    </a:srgbClr>
                  </a:outerShdw>
                </a:effectLst>
                <a:latin typeface="BenchNine" panose="02000303000000000000" pitchFamily="2" charset="0"/>
              </a:rPr>
              <a:t>CHARTER </a:t>
            </a:r>
            <a:r>
              <a:rPr lang="en-US" sz="6000" dirty="0">
                <a:solidFill>
                  <a:srgbClr val="FFFFFF"/>
                </a:solidFill>
                <a:effectLst>
                  <a:outerShdw blurRad="75000" dir="2700000">
                    <a:srgbClr val="000000">
                      <a:alpha val="50000"/>
                    </a:srgbClr>
                  </a:outerShdw>
                </a:effectLst>
                <a:latin typeface="BenchNine" panose="02000303000000000000" pitchFamily="2" charset="0"/>
              </a:rPr>
              <a:t>SCHOOL </a:t>
            </a:r>
            <a:r>
              <a:rPr lang="en-US" sz="6000" dirty="0" smtClean="0">
                <a:solidFill>
                  <a:srgbClr val="FFFFFF"/>
                </a:solidFill>
                <a:effectLst>
                  <a:outerShdw blurRad="75000" dir="2700000">
                    <a:srgbClr val="000000">
                      <a:alpha val="50000"/>
                    </a:srgbClr>
                  </a:outerShdw>
                </a:effectLst>
                <a:latin typeface="BenchNine" panose="02000303000000000000" pitchFamily="2" charset="0"/>
              </a:rPr>
              <a:t>COMMISSION</a:t>
            </a:r>
            <a:br>
              <a:rPr lang="en-US" sz="6000" dirty="0" smtClean="0">
                <a:solidFill>
                  <a:srgbClr val="FFFFFF"/>
                </a:solidFill>
                <a:effectLst>
                  <a:outerShdw blurRad="75000" dir="2700000">
                    <a:srgbClr val="000000">
                      <a:alpha val="50000"/>
                    </a:srgbClr>
                  </a:outerShdw>
                </a:effectLst>
                <a:latin typeface="BenchNine" panose="02000303000000000000" pitchFamily="2" charset="0"/>
              </a:rPr>
            </a:br>
            <a:r>
              <a:rPr lang="en-US" sz="4000" dirty="0" smtClean="0">
                <a:solidFill>
                  <a:srgbClr val="FFFFFF"/>
                </a:solidFill>
                <a:effectLst>
                  <a:outerShdw blurRad="75000" dir="2700000">
                    <a:srgbClr val="000000">
                      <a:alpha val="50000"/>
                    </a:srgbClr>
                  </a:outerShdw>
                </a:effectLst>
                <a:latin typeface="BenchNine" panose="02000303000000000000" pitchFamily="2" charset="0"/>
              </a:rPr>
              <a:t>Applying to become a Public Charter School in Hawaii</a:t>
            </a:r>
            <a:endParaRPr lang="en-US" sz="4000" dirty="0">
              <a:solidFill>
                <a:srgbClr val="FFFFFF"/>
              </a:solidFill>
              <a:effectLst>
                <a:outerShdw blurRad="75000" dir="2700000">
                  <a:srgbClr val="000000">
                    <a:alpha val="50000"/>
                  </a:srgbClr>
                </a:outerShdw>
              </a:effectLst>
              <a:latin typeface="BenchNine" panose="02000303000000000000" pitchFamily="2" charset="0"/>
            </a:endParaRPr>
          </a:p>
        </p:txBody>
      </p:sp>
      <p:sp>
        <p:nvSpPr>
          <p:cNvPr id="5" name="TextBox 4"/>
          <p:cNvSpPr txBox="1"/>
          <p:nvPr/>
        </p:nvSpPr>
        <p:spPr>
          <a:xfrm>
            <a:off x="-21492" y="9238957"/>
            <a:ext cx="13004800" cy="731520"/>
          </a:xfrm>
          <a:prstGeom prst="rect">
            <a:avLst/>
          </a:prstGeom>
        </p:spPr>
        <p:txBody>
          <a:bodyPr wrap="none" lIns="254000" tIns="0" rIns="254000" bIns="0" anchor="t"/>
          <a:lstStyle/>
          <a:p>
            <a:pPr algn="ctr"/>
            <a:r>
              <a:rPr lang="en-US" sz="4800" dirty="0" smtClean="0">
                <a:solidFill>
                  <a:srgbClr val="FFFFFF"/>
                </a:solidFill>
                <a:effectLst>
                  <a:outerShdw blurRad="75000" dir="2700000">
                    <a:srgbClr val="000000">
                      <a:alpha val="50000"/>
                    </a:srgbClr>
                  </a:outerShdw>
                </a:effectLst>
                <a:latin typeface="BenchNine" panose="02000303000000000000" pitchFamily="2" charset="0"/>
              </a:rPr>
              <a:t>September 30, 2016</a:t>
            </a:r>
            <a:endParaRPr lang="en-US" sz="4800" b="0" dirty="0">
              <a:solidFill>
                <a:srgbClr val="FFFFFF"/>
              </a:solidFill>
              <a:effectLst>
                <a:outerShdw blurRad="75000" dir="2700000">
                  <a:srgbClr val="000000">
                    <a:alpha val="50000"/>
                  </a:srgbClr>
                </a:outerShdw>
              </a:effectLst>
              <a:latin typeface="BenchNine" panose="02000303000000000000" pitchFamily="2"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7648" y="5595581"/>
            <a:ext cx="2036514" cy="1406665"/>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200" y="5339760"/>
            <a:ext cx="1662275" cy="1664880"/>
          </a:xfrm>
          <a:prstGeom prst="rect">
            <a:avLst/>
          </a:prstGeom>
        </p:spPr>
      </p:pic>
      <p:sp>
        <p:nvSpPr>
          <p:cNvPr id="7" name="Date Placeholder 6"/>
          <p:cNvSpPr>
            <a:spLocks noGrp="1"/>
          </p:cNvSpPr>
          <p:nvPr>
            <p:ph type="dt" sz="half" idx="10"/>
          </p:nvPr>
        </p:nvSpPr>
        <p:spPr/>
        <p:txBody>
          <a:bodyPr/>
          <a:lstStyle/>
          <a:p>
            <a:fld id="{22913AF1-A2A8-4113-A870-CD1EF3ACE48D}"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8323072"/>
            <a:ext cx="13004800" cy="1430528"/>
          </a:xfrm>
          <a:prstGeom prst="rect">
            <a:avLst/>
          </a:prstGeom>
        </p:spPr>
      </p:pic>
      <p:pic>
        <p:nvPicPr>
          <p:cNvPr id="4" name="Picture 3"/>
          <p:cNvPicPr>
            <a:picLocks noChangeAspect="1"/>
          </p:cNvPicPr>
          <p:nvPr/>
        </p:nvPicPr>
        <p:blipFill>
          <a:blip r:embed="rId4"/>
          <a:stretch>
            <a:fillRect/>
          </a:stretch>
        </p:blipFill>
        <p:spPr>
          <a:xfrm>
            <a:off x="0" y="0"/>
            <a:ext cx="13004800" cy="2133600"/>
          </a:xfrm>
          <a:prstGeom prst="rect">
            <a:avLst/>
          </a:prstGeom>
        </p:spPr>
      </p:pic>
      <p:sp>
        <p:nvSpPr>
          <p:cNvPr id="5" name="TextBox 4"/>
          <p:cNvSpPr txBox="1"/>
          <p:nvPr/>
        </p:nvSpPr>
        <p:spPr>
          <a:xfrm>
            <a:off x="0" y="0"/>
            <a:ext cx="13004800" cy="2133600"/>
          </a:xfrm>
          <a:prstGeom prst="rect">
            <a:avLst/>
          </a:prstGeom>
        </p:spPr>
        <p:txBody>
          <a:bodyPr wrap="none" lIns="254000" tIns="0" rIns="254000" bIns="0" anchor="t"/>
          <a:lstStyle/>
          <a:p>
            <a:pPr algn="r"/>
            <a:r>
              <a:rPr lang="en-US" sz="8000" b="0" dirty="0">
                <a:solidFill>
                  <a:srgbClr val="FFFFFF"/>
                </a:solidFill>
                <a:effectLst>
                  <a:outerShdw blurRad="75000" dir="2700000">
                    <a:srgbClr val="000000">
                      <a:alpha val="50000"/>
                    </a:srgbClr>
                  </a:outerShdw>
                </a:effectLst>
                <a:latin typeface="BenchNine" panose="02000303000000000000" pitchFamily="2" charset="0"/>
              </a:rPr>
              <a:t>IT'S ABOUT THE STUDENT</a:t>
            </a:r>
          </a:p>
        </p:txBody>
      </p:sp>
      <p:sp>
        <p:nvSpPr>
          <p:cNvPr id="6" name="TextBox 5"/>
          <p:cNvSpPr txBox="1"/>
          <p:nvPr/>
        </p:nvSpPr>
        <p:spPr>
          <a:xfrm>
            <a:off x="0" y="8550656"/>
            <a:ext cx="13004800" cy="975360"/>
          </a:xfrm>
          <a:prstGeom prst="rect">
            <a:avLst/>
          </a:prstGeom>
        </p:spPr>
        <p:txBody>
          <a:bodyPr wrap="none" lIns="254000" tIns="0" rIns="254000" bIns="0" anchor="t"/>
          <a:lstStyle/>
          <a:p>
            <a:pPr algn="r"/>
            <a:r>
              <a:rPr lang="en-US" sz="3500" b="1" dirty="0">
                <a:solidFill>
                  <a:srgbClr val="FFFFFF"/>
                </a:solidFill>
                <a:effectLst>
                  <a:outerShdw blurRad="75000" dir="2700000">
                    <a:srgbClr val="000000">
                      <a:alpha val="50000"/>
                    </a:srgbClr>
                  </a:outerShdw>
                </a:effectLst>
                <a:latin typeface="BenchNine" panose="02000303000000000000" pitchFamily="2" charset="0"/>
              </a:rPr>
              <a:t>AND </a:t>
            </a:r>
            <a:r>
              <a:rPr lang="en-US" sz="3500" b="1" dirty="0" smtClean="0">
                <a:solidFill>
                  <a:srgbClr val="FFFFFF"/>
                </a:solidFill>
                <a:effectLst>
                  <a:outerShdw blurRad="75000" dir="2700000">
                    <a:srgbClr val="000000">
                      <a:alpha val="50000"/>
                    </a:srgbClr>
                  </a:outerShdw>
                </a:effectLst>
                <a:latin typeface="BenchNine" panose="02000303000000000000" pitchFamily="2" charset="0"/>
              </a:rPr>
              <a:t>PARENT’S </a:t>
            </a:r>
            <a:r>
              <a:rPr lang="en-US" sz="3500" b="1" dirty="0">
                <a:solidFill>
                  <a:srgbClr val="FFFFFF"/>
                </a:solidFill>
                <a:effectLst>
                  <a:outerShdw blurRad="75000" dir="2700000">
                    <a:srgbClr val="000000">
                      <a:alpha val="50000"/>
                    </a:srgbClr>
                  </a:outerShdw>
                </a:effectLst>
                <a:latin typeface="BenchNine" panose="02000303000000000000" pitchFamily="2" charset="0"/>
              </a:rPr>
              <a:t>CHOICE TO ATTEND A CHARTER SCHOOL</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imayellowfellow - https://www.flickr.com/photos/28792936@N05</a:t>
            </a:r>
          </a:p>
        </p:txBody>
      </p:sp>
      <p:sp>
        <p:nvSpPr>
          <p:cNvPr id="8" name="Date Placeholder 7"/>
          <p:cNvSpPr>
            <a:spLocks noGrp="1"/>
          </p:cNvSpPr>
          <p:nvPr>
            <p:ph type="dt" sz="half" idx="10"/>
          </p:nvPr>
        </p:nvSpPr>
        <p:spPr/>
        <p:txBody>
          <a:bodyPr/>
          <a:lstStyle/>
          <a:p>
            <a:fld id="{29AAB518-30D8-4CA5-9911-C4714B645624}"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 y="0"/>
            <a:ext cx="13004800" cy="9753600"/>
          </a:xfrm>
          <a:prstGeom prst="rect">
            <a:avLst/>
          </a:prstGeom>
        </p:spPr>
      </p:pic>
      <p:pic>
        <p:nvPicPr>
          <p:cNvPr id="3" name="Picture 2"/>
          <p:cNvPicPr>
            <a:picLocks noChangeAspect="1"/>
          </p:cNvPicPr>
          <p:nvPr/>
        </p:nvPicPr>
        <p:blipFill>
          <a:blip r:embed="rId4"/>
          <a:stretch>
            <a:fillRect/>
          </a:stretch>
        </p:blipFill>
        <p:spPr>
          <a:xfrm>
            <a:off x="0" y="8323072"/>
            <a:ext cx="13004800" cy="1430528"/>
          </a:xfrm>
          <a:prstGeom prst="rect">
            <a:avLst/>
          </a:prstGeom>
        </p:spPr>
      </p:pic>
      <p:pic>
        <p:nvPicPr>
          <p:cNvPr id="4" name="Picture 3"/>
          <p:cNvPicPr>
            <a:picLocks noChangeAspect="1"/>
          </p:cNvPicPr>
          <p:nvPr/>
        </p:nvPicPr>
        <p:blipFill>
          <a:blip r:embed="rId4"/>
          <a:stretch>
            <a:fillRect/>
          </a:stretch>
        </p:blipFill>
        <p:spPr>
          <a:xfrm>
            <a:off x="0" y="0"/>
            <a:ext cx="13004800" cy="1889760"/>
          </a:xfrm>
          <a:prstGeom prst="rect">
            <a:avLst/>
          </a:prstGeom>
        </p:spPr>
      </p:pic>
      <p:sp>
        <p:nvSpPr>
          <p:cNvPr id="5" name="TextBox 4"/>
          <p:cNvSpPr txBox="1"/>
          <p:nvPr/>
        </p:nvSpPr>
        <p:spPr>
          <a:xfrm>
            <a:off x="0" y="0"/>
            <a:ext cx="13004800" cy="1889760"/>
          </a:xfrm>
          <a:prstGeom prst="rect">
            <a:avLst/>
          </a:prstGeom>
        </p:spPr>
        <p:txBody>
          <a:bodyPr wrap="none" lIns="254000" tIns="0" rIns="254000" bIns="0" anchor="t"/>
          <a:lstStyle/>
          <a:p>
            <a:pPr algn="l"/>
            <a:r>
              <a:rPr lang="en-US" sz="6500" b="1" dirty="0">
                <a:solidFill>
                  <a:srgbClr val="FFFFFF"/>
                </a:solidFill>
                <a:effectLst>
                  <a:outerShdw blurRad="75000" dir="2700000">
                    <a:srgbClr val="000000">
                      <a:alpha val="50000"/>
                    </a:srgbClr>
                  </a:outerShdw>
                </a:effectLst>
                <a:latin typeface="BenchNine" panose="02000303000000000000" pitchFamily="2" charset="0"/>
              </a:rPr>
              <a:t>STARTING A CHARTER SCHOOL</a:t>
            </a:r>
          </a:p>
        </p:txBody>
      </p:sp>
      <p:sp>
        <p:nvSpPr>
          <p:cNvPr id="6" name="TextBox 5"/>
          <p:cNvSpPr txBox="1"/>
          <p:nvPr/>
        </p:nvSpPr>
        <p:spPr>
          <a:xfrm>
            <a:off x="0" y="8550656"/>
            <a:ext cx="13004800" cy="975360"/>
          </a:xfrm>
          <a:prstGeom prst="rect">
            <a:avLst/>
          </a:prstGeom>
        </p:spPr>
        <p:txBody>
          <a:bodyPr wrap="none" lIns="254000" tIns="0" rIns="254000" bIns="0" anchor="t"/>
          <a:lstStyle/>
          <a:p>
            <a:pPr algn="l"/>
            <a:r>
              <a:rPr lang="en-US" sz="3600" b="1" dirty="0">
                <a:solidFill>
                  <a:srgbClr val="FFFFFF"/>
                </a:solidFill>
                <a:effectLst>
                  <a:outerShdw blurRad="75000" dir="2700000">
                    <a:srgbClr val="000000">
                      <a:alpha val="50000"/>
                    </a:srgbClr>
                  </a:outerShdw>
                </a:effectLst>
                <a:latin typeface="BenchNine" panose="02000303000000000000" pitchFamily="2" charset="0"/>
              </a:rPr>
              <a:t>IS BUILDING AN INSTITUTION THAT OUTLIVES YOU . . . </a:t>
            </a: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sake028 - https://www.flickr.com/photos/46427634@N06</a:t>
            </a:r>
          </a:p>
        </p:txBody>
      </p:sp>
      <p:sp>
        <p:nvSpPr>
          <p:cNvPr id="8" name="Date Placeholder 7"/>
          <p:cNvSpPr>
            <a:spLocks noGrp="1"/>
          </p:cNvSpPr>
          <p:nvPr>
            <p:ph type="dt" sz="half" idx="10"/>
          </p:nvPr>
        </p:nvSpPr>
        <p:spPr/>
        <p:txBody>
          <a:bodyPr/>
          <a:lstStyle/>
          <a:p>
            <a:fld id="{DE622817-CC6B-498B-8ED3-76993D92ACE9}"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508000"/>
            <a:ext cx="13004800" cy="1920240"/>
          </a:xfrm>
          <a:prstGeom prst="rect">
            <a:avLst/>
          </a:prstGeom>
        </p:spPr>
        <p:txBody>
          <a:bodyPr wrap="none" lIns="254000" tIns="0" rIns="254000" bIns="0" anchor="t"/>
          <a:lstStyle/>
          <a:p>
            <a:pPr algn="ctr"/>
            <a:r>
              <a:rPr lang="en-US" sz="12600" b="0" dirty="0">
                <a:solidFill>
                  <a:srgbClr val="FFFFFF"/>
                </a:solidFill>
                <a:effectLst>
                  <a:outerShdw blurRad="75000" dir="2700000">
                    <a:srgbClr val="000000">
                      <a:alpha val="50000"/>
                    </a:srgbClr>
                  </a:outerShdw>
                </a:effectLst>
                <a:latin typeface="BenchNine" panose="02000303000000000000" pitchFamily="2" charset="0"/>
              </a:rPr>
              <a:t>HOUSEKEEPING</a:t>
            </a:r>
          </a:p>
        </p:txBody>
      </p:sp>
      <p:sp>
        <p:nvSpPr>
          <p:cNvPr id="5" name="TextBox 4"/>
          <p:cNvSpPr txBox="1"/>
          <p:nvPr/>
        </p:nvSpPr>
        <p:spPr>
          <a:xfrm>
            <a:off x="254000" y="2936240"/>
            <a:ext cx="12496800" cy="6259881"/>
          </a:xfrm>
          <a:prstGeom prst="rect">
            <a:avLst/>
          </a:prstGeom>
        </p:spPr>
        <p:txBody>
          <a:bodyPr wrap="square">
            <a:normAutofit lnSpcReduction="10000"/>
          </a:bodyPr>
          <a:lstStyle/>
          <a:p>
            <a:pPr marL="762000" indent="-762000" algn="l">
              <a:lnSpc>
                <a:spcPct val="97600"/>
              </a:lnSpc>
              <a:buFont typeface="OpenSans-Light"/>
              <a:buChar char="•"/>
            </a:pPr>
            <a:r>
              <a:rPr lang="en-US" sz="6100" b="0" dirty="0">
                <a:solidFill>
                  <a:srgbClr val="FFFFFF"/>
                </a:solidFill>
                <a:effectLst>
                  <a:outerShdw blurRad="75000" dir="2700000">
                    <a:srgbClr val="000000">
                      <a:alpha val="50000"/>
                    </a:srgbClr>
                  </a:outerShdw>
                </a:effectLst>
                <a:latin typeface="OpenSans-Light"/>
              </a:rPr>
              <a:t>Virtual attendees: Please remain muted</a:t>
            </a:r>
          </a:p>
          <a:p>
            <a:pPr marL="762000" indent="-762000" algn="l">
              <a:lnSpc>
                <a:spcPct val="97600"/>
              </a:lnSpc>
              <a:buFont typeface="OpenSans-Light"/>
              <a:buChar char="•"/>
            </a:pPr>
            <a:r>
              <a:rPr lang="en-US" sz="6100" b="0" dirty="0">
                <a:solidFill>
                  <a:srgbClr val="FFFFFF"/>
                </a:solidFill>
                <a:effectLst>
                  <a:outerShdw blurRad="75000" dir="2700000">
                    <a:srgbClr val="000000">
                      <a:alpha val="50000"/>
                    </a:srgbClr>
                  </a:outerShdw>
                </a:effectLst>
                <a:latin typeface="OpenSans-Light"/>
              </a:rPr>
              <a:t>Instructions for asking questions (also located on the back of your agenda).</a:t>
            </a:r>
          </a:p>
          <a:p>
            <a:pPr marL="762000" indent="-762000" algn="l">
              <a:lnSpc>
                <a:spcPct val="97600"/>
              </a:lnSpc>
              <a:buFont typeface="OpenSans-Light"/>
              <a:buChar char="•"/>
            </a:pPr>
            <a:r>
              <a:rPr lang="en-US" sz="6100" b="0" dirty="0">
                <a:solidFill>
                  <a:srgbClr val="FFFFFF"/>
                </a:solidFill>
                <a:effectLst>
                  <a:outerShdw blurRad="75000" dir="2700000">
                    <a:srgbClr val="000000">
                      <a:alpha val="50000"/>
                    </a:srgbClr>
                  </a:outerShdw>
                </a:effectLst>
                <a:latin typeface="OpenSans-Light"/>
              </a:rPr>
              <a:t>All materials will be posted online.</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bcostin - https://www.flickr.com/photos/48441030@N00</a:t>
            </a:r>
          </a:p>
        </p:txBody>
      </p:sp>
      <p:sp>
        <p:nvSpPr>
          <p:cNvPr id="7" name="Date Placeholder 6"/>
          <p:cNvSpPr>
            <a:spLocks noGrp="1"/>
          </p:cNvSpPr>
          <p:nvPr>
            <p:ph type="dt" sz="half" idx="10"/>
          </p:nvPr>
        </p:nvSpPr>
        <p:spPr/>
        <p:txBody>
          <a:bodyPr/>
          <a:lstStyle/>
          <a:p>
            <a:fld id="{DC959FEC-3C28-41C7-9C49-24142A438EBD}"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13004800" cy="9753600"/>
          </a:xfrm>
          <a:prstGeom prst="rect">
            <a:avLst/>
          </a:prstGeom>
        </p:spPr>
      </p:pic>
      <p:pic>
        <p:nvPicPr>
          <p:cNvPr id="3" name="Picture 2"/>
          <p:cNvPicPr>
            <a:picLocks noChangeAspect="1"/>
          </p:cNvPicPr>
          <p:nvPr/>
        </p:nvPicPr>
        <p:blipFill>
          <a:blip r:embed="rId4"/>
          <a:stretch>
            <a:fillRect/>
          </a:stretch>
        </p:blipFill>
        <p:spPr>
          <a:xfrm>
            <a:off x="-33215" y="7010400"/>
            <a:ext cx="13004800" cy="2346960"/>
          </a:xfrm>
          <a:prstGeom prst="rect">
            <a:avLst/>
          </a:prstGeom>
        </p:spPr>
      </p:pic>
      <p:sp>
        <p:nvSpPr>
          <p:cNvPr id="4" name="TextBox 3"/>
          <p:cNvSpPr txBox="1"/>
          <p:nvPr/>
        </p:nvSpPr>
        <p:spPr>
          <a:xfrm>
            <a:off x="-33215" y="7117080"/>
            <a:ext cx="13004800" cy="2133600"/>
          </a:xfrm>
          <a:prstGeom prst="rect">
            <a:avLst/>
          </a:prstGeom>
        </p:spPr>
        <p:txBody>
          <a:bodyPr wrap="none" lIns="254000" tIns="0" rIns="254000" bIns="0" anchor="t"/>
          <a:lstStyle/>
          <a:p>
            <a:pPr algn="ctr"/>
            <a:r>
              <a:rPr lang="en-US" sz="12000" dirty="0" smtClean="0">
                <a:solidFill>
                  <a:srgbClr val="FFFFFF"/>
                </a:solidFill>
                <a:effectLst>
                  <a:outerShdw blurRad="75000" dir="2700000">
                    <a:srgbClr val="000000">
                      <a:alpha val="50000"/>
                    </a:srgbClr>
                  </a:outerShdw>
                </a:effectLst>
                <a:latin typeface="BenchNine" panose="02000303000000000000" pitchFamily="2" charset="0"/>
              </a:rPr>
              <a:t>INTRODUCTIONS</a:t>
            </a:r>
            <a:endParaRPr lang="en-US" sz="12000" b="0" dirty="0" smtClean="0">
              <a:solidFill>
                <a:srgbClr val="FFFFFF"/>
              </a:solidFill>
              <a:effectLst>
                <a:outerShdw blurRad="75000" dir="2700000">
                  <a:srgbClr val="000000">
                    <a:alpha val="50000"/>
                  </a:srgbClr>
                </a:outerShdw>
              </a:effectLst>
              <a:latin typeface="BenchNine" panose="02000303000000000000" pitchFamily="2" charset="0"/>
            </a:endParaRPr>
          </a:p>
          <a:p>
            <a:pPr algn="ctr"/>
            <a:endParaRPr lang="en-US" sz="13000" b="0" dirty="0">
              <a:solidFill>
                <a:srgbClr val="FFFFFF"/>
              </a:solidFill>
              <a:effectLst>
                <a:outerShdw blurRad="75000" dir="2700000">
                  <a:srgbClr val="000000">
                    <a:alpha val="50000"/>
                  </a:srgbClr>
                </a:outerShdw>
              </a:effectLst>
              <a:latin typeface="BenchNine" panose="02000303000000000000" pitchFamily="2" charset="0"/>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porschelinn - https://www.flickr.com/photos/54144062@N03</a:t>
            </a:r>
          </a:p>
        </p:txBody>
      </p:sp>
      <p:sp>
        <p:nvSpPr>
          <p:cNvPr id="6" name="Date Placeholder 5"/>
          <p:cNvSpPr>
            <a:spLocks noGrp="1"/>
          </p:cNvSpPr>
          <p:nvPr>
            <p:ph type="dt" sz="half" idx="10"/>
          </p:nvPr>
        </p:nvSpPr>
        <p:spPr/>
        <p:txBody>
          <a:bodyPr/>
          <a:lstStyle/>
          <a:p>
            <a:fld id="{A5693C9E-0CCD-4824-8EED-217BB1D22190}"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4279392"/>
            <a:ext cx="13004800" cy="1408176"/>
          </a:xfrm>
          <a:prstGeom prst="rect">
            <a:avLst/>
          </a:prstGeom>
        </p:spPr>
      </p:pic>
      <p:sp>
        <p:nvSpPr>
          <p:cNvPr id="4" name="TextBox 3"/>
          <p:cNvSpPr txBox="1"/>
          <p:nvPr/>
        </p:nvSpPr>
        <p:spPr>
          <a:xfrm>
            <a:off x="0" y="4343400"/>
            <a:ext cx="13004800" cy="1280160"/>
          </a:xfrm>
          <a:prstGeom prst="rect">
            <a:avLst/>
          </a:prstGeom>
        </p:spPr>
        <p:txBody>
          <a:bodyPr wrap="none" lIns="254000" tIns="0" rIns="254000" bIns="0" anchor="t"/>
          <a:lstStyle/>
          <a:p>
            <a:pPr algn="ctr"/>
            <a:r>
              <a:rPr lang="en-US" sz="5000" b="0" dirty="0">
                <a:solidFill>
                  <a:srgbClr val="FFFFFF"/>
                </a:solidFill>
                <a:effectLst>
                  <a:outerShdw blurRad="75000" dir="2700000">
                    <a:srgbClr val="000000">
                      <a:alpha val="50000"/>
                    </a:srgbClr>
                  </a:outerShdw>
                </a:effectLst>
                <a:latin typeface="BenchNine" panose="02000303000000000000" pitchFamily="2" charset="0"/>
              </a:rPr>
              <a:t>WHAT'S YOUR 2 MIN. ELEVATOR SPEECH?</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dbrekke - https://www.flickr.com/photos/26223800@N00</a:t>
            </a:r>
          </a:p>
        </p:txBody>
      </p:sp>
      <p:sp>
        <p:nvSpPr>
          <p:cNvPr id="6" name="Date Placeholder 5"/>
          <p:cNvSpPr>
            <a:spLocks noGrp="1"/>
          </p:cNvSpPr>
          <p:nvPr>
            <p:ph type="dt" sz="half" idx="10"/>
          </p:nvPr>
        </p:nvSpPr>
        <p:spPr/>
        <p:txBody>
          <a:bodyPr/>
          <a:lstStyle/>
          <a:p>
            <a:fld id="{59A50246-3185-485D-A1BB-8CD304AD34C8}"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Lst>
          </a:blip>
          <a:stretch>
            <a:fillRect/>
          </a:stretch>
        </p:blipFill>
        <p:spPr>
          <a:xfrm>
            <a:off x="0" y="0"/>
            <a:ext cx="13004800" cy="9753600"/>
          </a:xfrm>
          <a:prstGeom prst="rect">
            <a:avLst/>
          </a:prstGeom>
        </p:spPr>
      </p:pic>
      <p:sp>
        <p:nvSpPr>
          <p:cNvPr id="4" name="TextBox 3"/>
          <p:cNvSpPr txBox="1"/>
          <p:nvPr/>
        </p:nvSpPr>
        <p:spPr>
          <a:xfrm>
            <a:off x="0" y="508000"/>
            <a:ext cx="13004800" cy="1920240"/>
          </a:xfrm>
          <a:prstGeom prst="rect">
            <a:avLst/>
          </a:prstGeom>
        </p:spPr>
        <p:txBody>
          <a:bodyPr wrap="none" lIns="254000" tIns="0" rIns="254000" bIns="0" anchor="t"/>
          <a:lstStyle/>
          <a:p>
            <a:pPr algn="ctr"/>
            <a:r>
              <a:rPr lang="en-US" sz="12600" b="0" dirty="0">
                <a:solidFill>
                  <a:srgbClr val="FFFFFF"/>
                </a:solidFill>
                <a:effectLst>
                  <a:outerShdw blurRad="75000" dir="2700000">
                    <a:srgbClr val="000000">
                      <a:alpha val="50000"/>
                    </a:srgbClr>
                  </a:outerShdw>
                </a:effectLst>
                <a:latin typeface="BenchNine" panose="02000303000000000000" pitchFamily="2" charset="0"/>
              </a:rPr>
              <a:t>???</a:t>
            </a:r>
          </a:p>
        </p:txBody>
      </p:sp>
      <p:sp>
        <p:nvSpPr>
          <p:cNvPr id="5" name="TextBox 4"/>
          <p:cNvSpPr txBox="1"/>
          <p:nvPr/>
        </p:nvSpPr>
        <p:spPr>
          <a:xfrm>
            <a:off x="254000" y="2590800"/>
            <a:ext cx="12496800" cy="6241186"/>
          </a:xfrm>
          <a:prstGeom prst="rect">
            <a:avLst/>
          </a:prstGeom>
        </p:spPr>
        <p:txBody>
          <a:bodyPr wrap="square">
            <a:noAutofit/>
          </a:bodyPr>
          <a:lstStyle/>
          <a:p>
            <a:pPr marL="762000" indent="-762000" algn="l">
              <a:lnSpc>
                <a:spcPct val="75200"/>
              </a:lnSpc>
              <a:buFont typeface="OpenSans-Light"/>
              <a:buChar char="•"/>
            </a:pPr>
            <a:r>
              <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What unique educational opportunities will your school provide</a:t>
            </a:r>
            <a: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a:t>
            </a:r>
            <a:b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br>
            <a:endPar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a:p>
            <a:pPr marL="762000" indent="-762000" algn="l">
              <a:lnSpc>
                <a:spcPct val="75200"/>
              </a:lnSpc>
              <a:buFont typeface="OpenSans-Light"/>
              <a:buChar char="•"/>
            </a:pPr>
            <a:r>
              <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Describe the key components of the educational model, including a brief explanation of how it will drive success for the identified student population</a:t>
            </a:r>
            <a: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a:t>
            </a:r>
            <a:b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br>
            <a:endPar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a:p>
            <a:pPr marL="762000" indent="-762000" algn="l">
              <a:lnSpc>
                <a:spcPct val="75200"/>
              </a:lnSpc>
              <a:buFont typeface="OpenSans-Light"/>
              <a:buChar char="•"/>
            </a:pPr>
            <a:r>
              <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Describe the expected outcomes for </a:t>
            </a:r>
            <a: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the </a:t>
            </a:r>
            <a:r>
              <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students in both the short run--after they graduate from your school-- and in the long run as </a:t>
            </a:r>
            <a:r>
              <a:rPr lang="en-US" sz="40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contributing members of our community.</a:t>
            </a:r>
            <a:endParaRPr lang="en-US" sz="40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Seth Capitulo - https://www.flickr.com/photos/61176293@N05</a:t>
            </a:r>
          </a:p>
        </p:txBody>
      </p:sp>
      <p:sp>
        <p:nvSpPr>
          <p:cNvPr id="7" name="Date Placeholder 6"/>
          <p:cNvSpPr>
            <a:spLocks noGrp="1"/>
          </p:cNvSpPr>
          <p:nvPr>
            <p:ph type="dt" sz="half" idx="10"/>
          </p:nvPr>
        </p:nvSpPr>
        <p:spPr/>
        <p:txBody>
          <a:bodyPr/>
          <a:lstStyle/>
          <a:p>
            <a:fld id="{144C5483-5A06-4C74-B859-E72ECB32175F}"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4279392"/>
            <a:ext cx="13004800" cy="1408176"/>
          </a:xfrm>
          <a:prstGeom prst="rect">
            <a:avLst/>
          </a:prstGeom>
        </p:spPr>
      </p:pic>
      <p:sp>
        <p:nvSpPr>
          <p:cNvPr id="4" name="TextBox 3"/>
          <p:cNvSpPr txBox="1"/>
          <p:nvPr/>
        </p:nvSpPr>
        <p:spPr>
          <a:xfrm>
            <a:off x="0" y="4343400"/>
            <a:ext cx="13004800" cy="1280160"/>
          </a:xfrm>
          <a:prstGeom prst="rect">
            <a:avLst/>
          </a:prstGeom>
        </p:spPr>
        <p:txBody>
          <a:bodyPr wrap="none" lIns="254000" tIns="0" rIns="254000" bIns="0" anchor="t"/>
          <a:lstStyle/>
          <a:p>
            <a:pPr algn="ctr"/>
            <a:r>
              <a:rPr lang="en-US" sz="5000" b="0" dirty="0">
                <a:solidFill>
                  <a:srgbClr val="FFFFFF"/>
                </a:solidFill>
                <a:effectLst>
                  <a:outerShdw blurRad="75000" dir="2700000">
                    <a:srgbClr val="000000">
                      <a:alpha val="50000"/>
                    </a:srgbClr>
                  </a:outerShdw>
                </a:effectLst>
                <a:latin typeface="BenchNine" panose="02000303000000000000" pitchFamily="2" charset="0"/>
              </a:rPr>
              <a:t>WHAT'S YOUR 2 MIN. ELEVATOR SPEECH?</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dbrekke - https://www.flickr.com/photos/26223800@N00</a:t>
            </a:r>
          </a:p>
        </p:txBody>
      </p:sp>
      <p:sp>
        <p:nvSpPr>
          <p:cNvPr id="6" name="Date Placeholder 5"/>
          <p:cNvSpPr>
            <a:spLocks noGrp="1"/>
          </p:cNvSpPr>
          <p:nvPr>
            <p:ph type="dt" sz="half" idx="10"/>
          </p:nvPr>
        </p:nvSpPr>
        <p:spPr/>
        <p:txBody>
          <a:bodyPr/>
          <a:lstStyle/>
          <a:p>
            <a:fld id="{D56C3A4D-7B68-4E8D-98B5-E96BF945F8CD}" type="datetime1">
              <a:rPr lang="en-US" smtClean="0"/>
              <a:t>9/29/2016</a:t>
            </a:fld>
            <a:endParaRPr lang="en-US"/>
          </a:p>
        </p:txBody>
      </p:sp>
    </p:spTree>
    <p:extLst>
      <p:ext uri="{BB962C8B-B14F-4D97-AF65-F5344CB8AC3E}">
        <p14:creationId xmlns:p14="http://schemas.microsoft.com/office/powerpoint/2010/main" val="342101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lnSpcReduction="10000"/>
          </a:bodyPr>
          <a:lstStyle/>
          <a:p>
            <a:pPr algn="ctr"/>
            <a:r>
              <a:rPr lang="en-US" sz="96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ROADMAP FOR </a:t>
            </a:r>
            <a:r>
              <a:rPr lang="en-US" sz="96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TODAY</a:t>
            </a:r>
          </a:p>
          <a:p>
            <a:pPr marL="1143000" indent="-1143000" algn="ctr">
              <a:buFont typeface="Arial" panose="020B0604020202020204" pitchFamily="34" charset="0"/>
              <a:buChar char="•"/>
            </a:pPr>
            <a:r>
              <a:rPr lang="en-US" sz="80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Applying</a:t>
            </a:r>
            <a:r>
              <a:rPr lang="en-US" sz="80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80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The </a:t>
            </a:r>
            <a:r>
              <a:rPr lang="en-US" sz="80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Application
</a:t>
            </a:r>
            <a:r>
              <a:rPr lang="en-US" sz="80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Commission Decisions</a:t>
            </a:r>
          </a:p>
          <a:p>
            <a:pPr algn="ctr"/>
            <a:r>
              <a:rPr lang="en-US" sz="60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Your </a:t>
            </a:r>
            <a:r>
              <a:rPr lang="en-US" sz="60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contact from here on out:</a:t>
            </a:r>
            <a:r>
              <a:rPr lang="en-US" sz="80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
</a:t>
            </a:r>
            <a:r>
              <a:rPr lang="en-US" sz="66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LAUREN </a:t>
            </a:r>
            <a:r>
              <a:rPr lang="en-US" sz="66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ENDO</a:t>
            </a:r>
          </a:p>
          <a:p>
            <a:pPr algn="ctr"/>
            <a:r>
              <a:rPr lang="en-US" sz="660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lauren.endo@spcsc.hawaii.gov</a:t>
            </a:r>
          </a:p>
          <a:p>
            <a:pPr algn="ctr"/>
            <a:r>
              <a:rPr lang="en-US" sz="6600" b="0"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Phone: (808) 586-3881</a:t>
            </a:r>
            <a:endParaRPr lang="en-US" sz="66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amsfrank - https://www.flickr.com/photos/37818606@N00</a:t>
            </a:r>
          </a:p>
        </p:txBody>
      </p:sp>
      <p:sp>
        <p:nvSpPr>
          <p:cNvPr id="6" name="Date Placeholder 5"/>
          <p:cNvSpPr>
            <a:spLocks noGrp="1"/>
          </p:cNvSpPr>
          <p:nvPr>
            <p:ph type="dt" sz="half" idx="10"/>
          </p:nvPr>
        </p:nvSpPr>
        <p:spPr/>
        <p:txBody>
          <a:bodyPr/>
          <a:lstStyle/>
          <a:p>
            <a:fld id="{D73513BF-D66F-4E4A-994B-DB5C0AE26094}"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9753600"/>
          </a:xfrm>
          <a:prstGeom prst="rect">
            <a:avLst/>
          </a:prstGeom>
        </p:spPr>
        <p:txBody>
          <a:bodyPr wrap="square" lIns="254000" tIns="254000" rIns="254000" bIns="254000" anchor="ctr">
            <a:normAutofit/>
          </a:bodyPr>
          <a:lstStyle/>
          <a:p>
            <a:pPr algn="ctr"/>
            <a:r>
              <a:rPr lang="en-US" sz="8000" b="0"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Something to consider:</a:t>
            </a:r>
            <a:r>
              <a:rPr lang="en-US" sz="8000" b="0" dirty="0">
                <a:solidFill>
                  <a:srgbClr val="FFFFFF"/>
                </a:solidFill>
                <a:effectLst>
                  <a:outerShdw blurRad="75000" dir="2700000">
                    <a:srgbClr val="000000">
                      <a:alpha val="50000"/>
                    </a:srgbClr>
                  </a:outerShdw>
                </a:effectLst>
                <a:latin typeface="OpenSans-Light"/>
              </a:rPr>
              <a:t>
</a:t>
            </a:r>
            <a:endParaRPr lang="en-US" sz="8000" b="0" dirty="0" smtClean="0">
              <a:solidFill>
                <a:srgbClr val="FFFFFF"/>
              </a:solidFill>
              <a:effectLst>
                <a:outerShdw blurRad="75000" dir="2700000">
                  <a:srgbClr val="000000">
                    <a:alpha val="50000"/>
                  </a:srgbClr>
                </a:outerShdw>
              </a:effectLst>
              <a:latin typeface="OpenSans-Light"/>
            </a:endParaRPr>
          </a:p>
          <a:p>
            <a:pPr algn="ctr"/>
            <a:endParaRPr lang="en-US" sz="8000" dirty="0">
              <a:solidFill>
                <a:srgbClr val="FFFFFF"/>
              </a:solidFill>
              <a:effectLst>
                <a:outerShdw blurRad="75000" dir="2700000">
                  <a:srgbClr val="000000">
                    <a:alpha val="50000"/>
                  </a:srgbClr>
                </a:outerShdw>
              </a:effectLst>
              <a:latin typeface="OpenSans-Light"/>
              <a:ea typeface="Open Sans Light" panose="020B0306030504020204" pitchFamily="34" charset="0"/>
              <a:cs typeface="Open Sans Light" panose="020B0306030504020204" pitchFamily="34" charset="0"/>
            </a:endParaRPr>
          </a:p>
          <a:p>
            <a:pPr algn="ctr"/>
            <a:r>
              <a:rPr lang="en-US" sz="6600" b="1" dirty="0" smtClean="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Delivering </a:t>
            </a:r>
            <a:r>
              <a:rPr lang="en-US" sz="6600" b="1" dirty="0">
                <a:solidFill>
                  <a:srgbClr val="FFFFFF"/>
                </a:solidFill>
                <a:effectLst>
                  <a:outerShdw blurRad="75000" dir="2700000">
                    <a:srgbClr val="000000">
                      <a:alpha val="50000"/>
                    </a:srgbClr>
                  </a:outerShdw>
                </a:effectLst>
                <a:latin typeface="Open Sans Light" panose="020B0306030504020204" pitchFamily="34" charset="0"/>
                <a:ea typeface="Open Sans Light" panose="020B0306030504020204" pitchFamily="34" charset="0"/>
                <a:cs typeface="Open Sans Light" panose="020B0306030504020204" pitchFamily="34" charset="0"/>
              </a:rPr>
              <a:t>a high-quality public education program is very hard.</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Le Singe - https://www.flickr.com/photos/34632822@N00</a:t>
            </a:r>
          </a:p>
        </p:txBody>
      </p:sp>
      <p:sp>
        <p:nvSpPr>
          <p:cNvPr id="6" name="Date Placeholder 5"/>
          <p:cNvSpPr>
            <a:spLocks noGrp="1"/>
          </p:cNvSpPr>
          <p:nvPr>
            <p:ph type="dt" sz="half" idx="10"/>
          </p:nvPr>
        </p:nvSpPr>
        <p:spPr/>
        <p:txBody>
          <a:bodyPr/>
          <a:lstStyle/>
          <a:p>
            <a:fld id="{FD76E5D3-E0B7-4D55-971C-12A825059F70}"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4876800"/>
          </a:xfrm>
          <a:prstGeom prst="rect">
            <a:avLst/>
          </a:prstGeom>
        </p:spPr>
      </p:pic>
      <p:sp>
        <p:nvSpPr>
          <p:cNvPr id="4" name="TextBox 3"/>
          <p:cNvSpPr txBox="1"/>
          <p:nvPr/>
        </p:nvSpPr>
        <p:spPr>
          <a:xfrm>
            <a:off x="0" y="0"/>
            <a:ext cx="13004800" cy="4876800"/>
          </a:xfrm>
          <a:prstGeom prst="rect">
            <a:avLst/>
          </a:prstGeom>
        </p:spPr>
        <p:txBody>
          <a:bodyPr wrap="square" lIns="254000" tIns="254000" rIns="254000" bIns="254000" anchor="ctr">
            <a:normAutofit/>
          </a:bodyPr>
          <a:lstStyle/>
          <a:p>
            <a:pPr algn="ctr"/>
            <a:r>
              <a:rPr lang="en-US" sz="6000" b="1" dirty="0">
                <a:solidFill>
                  <a:srgbClr val="FFFFFF"/>
                </a:solidFill>
                <a:effectLst>
                  <a:outerShdw blurRad="38100" dist="38100" dir="2700000" algn="tl">
                    <a:srgbClr val="000000">
                      <a:alpha val="43137"/>
                    </a:srgbClr>
                  </a:outerShdw>
                </a:effectLst>
                <a:latin typeface="Open Sans Light" panose="020B0306030504020204" pitchFamily="34" charset="0"/>
                <a:ea typeface="Open Sans Light" panose="020B0306030504020204" pitchFamily="34" charset="0"/>
                <a:cs typeface="Open Sans Light" panose="020B0306030504020204" pitchFamily="34" charset="0"/>
              </a:rPr>
              <a:t>Receiving a Charter is a privilege</a:t>
            </a: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quinn.anya - https://www.flickr.com/photos/53326337@N00</a:t>
            </a:r>
          </a:p>
        </p:txBody>
      </p:sp>
      <p:sp>
        <p:nvSpPr>
          <p:cNvPr id="6" name="Date Placeholder 5"/>
          <p:cNvSpPr>
            <a:spLocks noGrp="1"/>
          </p:cNvSpPr>
          <p:nvPr>
            <p:ph type="dt" sz="half" idx="10"/>
          </p:nvPr>
        </p:nvSpPr>
        <p:spPr/>
        <p:txBody>
          <a:bodyPr/>
          <a:lstStyle/>
          <a:p>
            <a:fld id="{E23A6B1A-2A55-4AD3-91A6-136820EBE94F}" type="datetime1">
              <a:rPr lang="en-US" smtClean="0"/>
              <a:t>9/29/2016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872</Words>
  <Application>Microsoft Office PowerPoint</Application>
  <PresentationFormat>Custom</PresentationFormat>
  <Paragraphs>85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BenchNine</vt:lpstr>
      <vt:lpstr>Calibri</vt:lpstr>
      <vt:lpstr>Open Sans Light</vt:lpstr>
      <vt:lpstr>OpenSans-Light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Lau</dc:creator>
  <cp:lastModifiedBy>Lauren Endo</cp:lastModifiedBy>
  <cp:revision>12</cp:revision>
  <dcterms:created xsi:type="dcterms:W3CDTF">2006-08-16T00:00:00Z</dcterms:created>
  <dcterms:modified xsi:type="dcterms:W3CDTF">2016-09-30T00:15:28Z</dcterms:modified>
</cp:coreProperties>
</file>