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61" r:id="rId2"/>
    <p:sldId id="256" r:id="rId3"/>
    <p:sldId id="257" r:id="rId4"/>
    <p:sldId id="258" r:id="rId5"/>
    <p:sldId id="259" r:id="rId6"/>
  </p:sldIdLst>
  <p:sldSz cx="13004800" cy="97536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autoAdjust="0"/>
    <p:restoredTop sz="56662" autoAdjust="0"/>
  </p:normalViewPr>
  <p:slideViewPr>
    <p:cSldViewPr>
      <p:cViewPr varScale="1">
        <p:scale>
          <a:sx n="33" d="100"/>
          <a:sy n="33" d="100"/>
        </p:scale>
        <p:origin x="2496"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475"/>
    </p:cViewPr>
  </p:notesTextViewPr>
  <p:notesViewPr>
    <p:cSldViewPr>
      <p:cViewPr varScale="1">
        <p:scale>
          <a:sx n="62" d="100"/>
          <a:sy n="62" d="100"/>
        </p:scale>
        <p:origin x="3197"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9ACD6E30-0BC2-49E3-811C-6BC4B7FAF1C5}" type="datetime1">
              <a:rPr lang="en-US" smtClean="0"/>
              <a:t>9/29/2016</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8E70B35-A7E4-470B-8933-F2C2BF5F2A4F}" type="slidenum">
              <a:rPr lang="en-US" smtClean="0"/>
              <a:t>‹#›</a:t>
            </a:fld>
            <a:endParaRPr lang="en-US"/>
          </a:p>
        </p:txBody>
      </p:sp>
    </p:spTree>
    <p:extLst>
      <p:ext uri="{BB962C8B-B14F-4D97-AF65-F5344CB8AC3E}">
        <p14:creationId xmlns:p14="http://schemas.microsoft.com/office/powerpoint/2010/main" val="25067306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57791" cy="349091"/>
          </a:xfrm>
          <a:prstGeom prst="rect">
            <a:avLst/>
          </a:prstGeom>
        </p:spPr>
        <p:txBody>
          <a:bodyPr vert="horz" lIns="93324" tIns="46662" rIns="93324" bIns="46662" rtlCol="0"/>
          <a:lstStyle>
            <a:lvl1pPr algn="l">
              <a:defRPr sz="1200"/>
            </a:lvl1pPr>
          </a:lstStyle>
          <a:p>
            <a:endParaRPr lang="cs-CZ"/>
          </a:p>
        </p:txBody>
      </p:sp>
      <p:sp>
        <p:nvSpPr>
          <p:cNvPr id="3" name="Date Placeholder 2"/>
          <p:cNvSpPr>
            <a:spLocks noGrp="1"/>
          </p:cNvSpPr>
          <p:nvPr>
            <p:ph type="dt" idx="1"/>
          </p:nvPr>
        </p:nvSpPr>
        <p:spPr>
          <a:xfrm>
            <a:off x="5304717" y="0"/>
            <a:ext cx="4057791" cy="349091"/>
          </a:xfrm>
          <a:prstGeom prst="rect">
            <a:avLst/>
          </a:prstGeom>
        </p:spPr>
        <p:txBody>
          <a:bodyPr vert="horz" lIns="93324" tIns="46662" rIns="93324" bIns="46662" rtlCol="0"/>
          <a:lstStyle>
            <a:lvl1pPr algn="r">
              <a:defRPr sz="1200"/>
            </a:lvl1pPr>
          </a:lstStyle>
          <a:p>
            <a:fld id="{5C554CD9-33CC-4C05-88F9-862F619AF8BA}" type="datetime1">
              <a:rPr lang="en-US" smtClean="0"/>
              <a:t>9/29/2016</a:t>
            </a:fld>
            <a:endParaRPr lang="cs-CZ"/>
          </a:p>
        </p:txBody>
      </p:sp>
      <p:sp>
        <p:nvSpPr>
          <p:cNvPr id="4" name="Slide Image Placeholder 3"/>
          <p:cNvSpPr>
            <a:spLocks noGrp="1" noRot="1" noChangeAspect="1"/>
          </p:cNvSpPr>
          <p:nvPr>
            <p:ph type="sldImg" idx="2"/>
          </p:nvPr>
        </p:nvSpPr>
        <p:spPr>
          <a:xfrm>
            <a:off x="2940050" y="522288"/>
            <a:ext cx="3482975" cy="2613025"/>
          </a:xfrm>
          <a:prstGeom prst="rect">
            <a:avLst/>
          </a:prstGeom>
          <a:noFill/>
          <a:ln w="12700">
            <a:solidFill>
              <a:prstClr val="black"/>
            </a:solidFill>
          </a:ln>
        </p:spPr>
        <p:txBody>
          <a:bodyPr vert="horz" lIns="93324" tIns="46662" rIns="93324" bIns="46662" rtlCol="0" anchor="ctr"/>
          <a:lstStyle/>
          <a:p>
            <a:endParaRPr lang="cs-CZ"/>
          </a:p>
        </p:txBody>
      </p:sp>
      <p:sp>
        <p:nvSpPr>
          <p:cNvPr id="5" name="Notes Placeholder 4"/>
          <p:cNvSpPr>
            <a:spLocks noGrp="1"/>
          </p:cNvSpPr>
          <p:nvPr>
            <p:ph type="body" sz="quarter" idx="3"/>
          </p:nvPr>
        </p:nvSpPr>
        <p:spPr>
          <a:xfrm>
            <a:off x="936413" y="3309902"/>
            <a:ext cx="7491307" cy="3136973"/>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619805"/>
            <a:ext cx="4057791" cy="347476"/>
          </a:xfrm>
          <a:prstGeom prst="rect">
            <a:avLst/>
          </a:prstGeom>
        </p:spPr>
        <p:txBody>
          <a:bodyPr vert="horz" lIns="93324" tIns="46662" rIns="93324" bIns="46662" rtlCol="0" anchor="b"/>
          <a:lstStyle>
            <a:lvl1pPr algn="l">
              <a:defRPr sz="1200"/>
            </a:lvl1pPr>
          </a:lstStyle>
          <a:p>
            <a:endParaRPr lang="cs-CZ"/>
          </a:p>
        </p:txBody>
      </p:sp>
      <p:sp>
        <p:nvSpPr>
          <p:cNvPr id="7" name="Slide Number Placeholder 6"/>
          <p:cNvSpPr>
            <a:spLocks noGrp="1"/>
          </p:cNvSpPr>
          <p:nvPr>
            <p:ph type="sldNum" sz="quarter" idx="5"/>
          </p:nvPr>
        </p:nvSpPr>
        <p:spPr>
          <a:xfrm>
            <a:off x="5304717" y="6619805"/>
            <a:ext cx="4057791" cy="347476"/>
          </a:xfrm>
          <a:prstGeom prst="rect">
            <a:avLst/>
          </a:prstGeom>
        </p:spPr>
        <p:txBody>
          <a:bodyPr vert="horz" lIns="93324" tIns="46662" rIns="93324" bIns="46662"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57791" cy="349091"/>
          </a:xfrm>
          <a:prstGeom prst="rect">
            <a:avLst/>
          </a:prstGeom>
        </p:spPr>
        <p:txBody>
          <a:bodyPr vert="horz" lIns="93324" tIns="46662" rIns="93324" bIns="46662" rtlCol="0"/>
          <a:lstStyle>
            <a:lvl1pPr algn="l">
              <a:defRPr sz="1200"/>
            </a:lvl1pPr>
          </a:lstStyle>
          <a:p>
            <a:endParaRPr lang="cs-CZ"/>
          </a:p>
        </p:txBody>
      </p:sp>
      <p:sp>
        <p:nvSpPr>
          <p:cNvPr id="3" name="Date Placeholder 2"/>
          <p:cNvSpPr>
            <a:spLocks noGrp="1"/>
          </p:cNvSpPr>
          <p:nvPr>
            <p:ph type="dt" idx="1"/>
          </p:nvPr>
        </p:nvSpPr>
        <p:spPr>
          <a:xfrm>
            <a:off x="2929543" y="0"/>
            <a:ext cx="4057791" cy="349091"/>
          </a:xfrm>
          <a:prstGeom prst="rect">
            <a:avLst/>
          </a:prstGeom>
        </p:spPr>
        <p:txBody>
          <a:bodyPr vert="horz" lIns="93324" tIns="46662" rIns="93324" bIns="46662" rtlCol="0"/>
          <a:lstStyle>
            <a:lvl1pPr algn="r">
              <a:defRPr sz="1200"/>
            </a:lvl1pPr>
          </a:lstStyle>
          <a:p>
            <a:fld id="{58098A35-2197-4E39-A737-03F3301DEF8D}" type="datetime1">
              <a:rPr lang="en-US" smtClean="0"/>
              <a:t>9/29/2016</a:t>
            </a:fld>
            <a:endParaRPr lang="cs-CZ"/>
          </a:p>
        </p:txBody>
      </p:sp>
      <p:sp>
        <p:nvSpPr>
          <p:cNvPr id="4" name="Slide Image Placeholder 3"/>
          <p:cNvSpPr>
            <a:spLocks noGrp="1" noRot="1" noChangeAspect="1"/>
          </p:cNvSpPr>
          <p:nvPr>
            <p:ph type="sldImg" idx="2"/>
          </p:nvPr>
        </p:nvSpPr>
        <p:spPr>
          <a:xfrm>
            <a:off x="1444625" y="501650"/>
            <a:ext cx="3482975" cy="2613025"/>
          </a:xfrm>
          <a:prstGeom prst="rect">
            <a:avLst/>
          </a:prstGeom>
          <a:noFill/>
          <a:ln w="12700">
            <a:solidFill>
              <a:prstClr val="black"/>
            </a:solidFill>
          </a:ln>
        </p:spPr>
        <p:txBody>
          <a:bodyPr vert="horz" lIns="93324" tIns="46662" rIns="93324" bIns="46662" rtlCol="0" anchor="ctr"/>
          <a:lstStyle/>
          <a:p>
            <a:endParaRPr lang="cs-CZ"/>
          </a:p>
        </p:txBody>
      </p:sp>
      <p:sp>
        <p:nvSpPr>
          <p:cNvPr id="5" name="Notes Placeholder 4"/>
          <p:cNvSpPr>
            <a:spLocks noGrp="1"/>
          </p:cNvSpPr>
          <p:nvPr>
            <p:ph type="body" sz="quarter" idx="3"/>
          </p:nvPr>
        </p:nvSpPr>
        <p:spPr>
          <a:xfrm>
            <a:off x="624276" y="3323057"/>
            <a:ext cx="6050921" cy="3136973"/>
          </a:xfrm>
          <a:prstGeom prst="rect">
            <a:avLst/>
          </a:prstGeom>
        </p:spPr>
        <p:txBody>
          <a:bodyPr vert="horz" lIns="93324" tIns="46662" rIns="93324" bIns="46662" rtlCol="0"/>
          <a:lstStyle/>
          <a:p>
            <a:endParaRPr lang="en-US" dirty="0"/>
          </a:p>
        </p:txBody>
      </p:sp>
      <p:sp>
        <p:nvSpPr>
          <p:cNvPr id="6" name="Footer Placeholder 5"/>
          <p:cNvSpPr>
            <a:spLocks noGrp="1"/>
          </p:cNvSpPr>
          <p:nvPr>
            <p:ph type="ftr" sz="quarter" idx="4"/>
          </p:nvPr>
        </p:nvSpPr>
        <p:spPr>
          <a:xfrm>
            <a:off x="0" y="8953867"/>
            <a:ext cx="4057791" cy="347476"/>
          </a:xfrm>
          <a:prstGeom prst="rect">
            <a:avLst/>
          </a:prstGeom>
        </p:spPr>
        <p:txBody>
          <a:bodyPr vert="horz" lIns="93324" tIns="46662" rIns="93324" bIns="46662" rtlCol="0" anchor="b"/>
          <a:lstStyle>
            <a:lvl1pPr algn="l">
              <a:defRPr sz="1200"/>
            </a:lvl1pPr>
          </a:lstStyle>
          <a:p>
            <a:endParaRPr lang="cs-CZ"/>
          </a:p>
        </p:txBody>
      </p:sp>
      <p:sp>
        <p:nvSpPr>
          <p:cNvPr id="7" name="Slide Number Placeholder 6"/>
          <p:cNvSpPr>
            <a:spLocks noGrp="1"/>
          </p:cNvSpPr>
          <p:nvPr>
            <p:ph type="sldNum" sz="quarter" idx="5"/>
          </p:nvPr>
        </p:nvSpPr>
        <p:spPr>
          <a:xfrm>
            <a:off x="2965309" y="8961625"/>
            <a:ext cx="4057791" cy="347476"/>
          </a:xfrm>
          <a:prstGeom prst="rect">
            <a:avLst/>
          </a:prstGeom>
        </p:spPr>
        <p:txBody>
          <a:bodyPr vert="horz" lIns="93324" tIns="46662" rIns="93324" bIns="46662" rtlCol="0" anchor="b"/>
          <a:lstStyle>
            <a:lvl1pPr algn="r">
              <a:defRPr sz="1200"/>
            </a:lvl1pPr>
          </a:lstStyle>
          <a:p>
            <a:fld id="{871B2431-D351-4C6E-A3CF-9DFAC0E3E050}" type="slidenum">
              <a:rPr lang="cs-CZ" smtClean="0"/>
              <a:t>1</a:t>
            </a:fld>
            <a:endParaRPr lang="cs-CZ"/>
          </a:p>
        </p:txBody>
      </p:sp>
    </p:spTree>
    <p:extLst>
      <p:ext uri="{BB962C8B-B14F-4D97-AF65-F5344CB8AC3E}">
        <p14:creationId xmlns:p14="http://schemas.microsoft.com/office/powerpoint/2010/main" val="265511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57791" cy="349091"/>
          </a:xfrm>
          <a:prstGeom prst="rect">
            <a:avLst/>
          </a:prstGeom>
        </p:spPr>
        <p:txBody>
          <a:bodyPr vert="horz" lIns="93324" tIns="46662" rIns="93324" bIns="46662" rtlCol="0"/>
          <a:lstStyle>
            <a:lvl1pPr algn="l">
              <a:defRPr sz="1200"/>
            </a:lvl1pPr>
          </a:lstStyle>
          <a:p>
            <a:endParaRPr lang="cs-CZ"/>
          </a:p>
        </p:txBody>
      </p:sp>
      <p:sp>
        <p:nvSpPr>
          <p:cNvPr id="3" name="Date Placeholder 2"/>
          <p:cNvSpPr>
            <a:spLocks noGrp="1"/>
          </p:cNvSpPr>
          <p:nvPr>
            <p:ph type="dt" idx="1"/>
          </p:nvPr>
        </p:nvSpPr>
        <p:spPr>
          <a:xfrm>
            <a:off x="2929543" y="0"/>
            <a:ext cx="4057791" cy="349091"/>
          </a:xfrm>
          <a:prstGeom prst="rect">
            <a:avLst/>
          </a:prstGeom>
        </p:spPr>
        <p:txBody>
          <a:bodyPr vert="horz" lIns="93324" tIns="46662" rIns="93324" bIns="46662" rtlCol="0"/>
          <a:lstStyle>
            <a:lvl1pPr algn="r">
              <a:defRPr sz="1200"/>
            </a:lvl1pPr>
          </a:lstStyle>
          <a:p>
            <a:fld id="{58098A35-2197-4E39-A737-03F3301DEF8D}" type="datetime1">
              <a:rPr lang="en-US" smtClean="0"/>
              <a:t>9/29/2016</a:t>
            </a:fld>
            <a:endParaRPr lang="cs-CZ"/>
          </a:p>
        </p:txBody>
      </p:sp>
      <p:sp>
        <p:nvSpPr>
          <p:cNvPr id="4" name="Slide Image Placeholder 3"/>
          <p:cNvSpPr>
            <a:spLocks noGrp="1" noRot="1" noChangeAspect="1"/>
          </p:cNvSpPr>
          <p:nvPr>
            <p:ph type="sldImg" idx="2"/>
          </p:nvPr>
        </p:nvSpPr>
        <p:spPr>
          <a:xfrm>
            <a:off x="1446213" y="500063"/>
            <a:ext cx="3482975" cy="2613025"/>
          </a:xfrm>
          <a:prstGeom prst="rect">
            <a:avLst/>
          </a:prstGeom>
          <a:noFill/>
          <a:ln w="12700">
            <a:solidFill>
              <a:prstClr val="black"/>
            </a:solidFill>
          </a:ln>
        </p:spPr>
        <p:txBody>
          <a:bodyPr vert="horz" lIns="93324" tIns="46662" rIns="93324" bIns="46662" rtlCol="0" anchor="ctr"/>
          <a:lstStyle/>
          <a:p>
            <a:endParaRPr lang="cs-CZ"/>
          </a:p>
        </p:txBody>
      </p:sp>
      <p:sp>
        <p:nvSpPr>
          <p:cNvPr id="5" name="Notes Placeholder 4"/>
          <p:cNvSpPr>
            <a:spLocks noGrp="1"/>
          </p:cNvSpPr>
          <p:nvPr>
            <p:ph type="body" sz="quarter" idx="3"/>
          </p:nvPr>
        </p:nvSpPr>
        <p:spPr>
          <a:xfrm>
            <a:off x="624276" y="3323057"/>
            <a:ext cx="6050921" cy="3136973"/>
          </a:xfrm>
          <a:prstGeom prst="rect">
            <a:avLst/>
          </a:prstGeom>
        </p:spPr>
        <p:txBody>
          <a:bodyPr vert="horz" lIns="93324" tIns="46662" rIns="93324" bIns="46662" rtlCol="0"/>
          <a:lstStyle/>
          <a:p>
            <a:r>
              <a:rPr lang="en-US" dirty="0"/>
              <a:t>The mission is defined in Section 32D-3(b), HRS.</a:t>
            </a:r>
          </a:p>
        </p:txBody>
      </p:sp>
      <p:sp>
        <p:nvSpPr>
          <p:cNvPr id="6" name="Footer Placeholder 5"/>
          <p:cNvSpPr>
            <a:spLocks noGrp="1"/>
          </p:cNvSpPr>
          <p:nvPr>
            <p:ph type="ftr" sz="quarter" idx="4"/>
          </p:nvPr>
        </p:nvSpPr>
        <p:spPr>
          <a:xfrm>
            <a:off x="0" y="8953867"/>
            <a:ext cx="4057791" cy="347476"/>
          </a:xfrm>
          <a:prstGeom prst="rect">
            <a:avLst/>
          </a:prstGeom>
        </p:spPr>
        <p:txBody>
          <a:bodyPr vert="horz" lIns="93324" tIns="46662" rIns="93324" bIns="46662" rtlCol="0" anchor="b"/>
          <a:lstStyle>
            <a:lvl1pPr algn="l">
              <a:defRPr sz="1200"/>
            </a:lvl1pPr>
          </a:lstStyle>
          <a:p>
            <a:endParaRPr lang="cs-CZ"/>
          </a:p>
        </p:txBody>
      </p:sp>
      <p:sp>
        <p:nvSpPr>
          <p:cNvPr id="7" name="Slide Number Placeholder 6"/>
          <p:cNvSpPr>
            <a:spLocks noGrp="1"/>
          </p:cNvSpPr>
          <p:nvPr>
            <p:ph type="sldNum" sz="quarter" idx="5"/>
          </p:nvPr>
        </p:nvSpPr>
        <p:spPr>
          <a:xfrm>
            <a:off x="2965309" y="8961625"/>
            <a:ext cx="4057791" cy="347476"/>
          </a:xfrm>
          <a:prstGeom prst="rect">
            <a:avLst/>
          </a:prstGeom>
        </p:spPr>
        <p:txBody>
          <a:bodyPr vert="horz" lIns="93324" tIns="46662" rIns="93324" bIns="46662" rtlCol="0" anchor="b"/>
          <a:lstStyle>
            <a:lvl1pPr algn="r">
              <a:defRPr sz="1200"/>
            </a:lvl1pPr>
          </a:lstStyle>
          <a:p>
            <a:fld id="{871B2431-D351-4C6E-A3CF-9DFAC0E3E050}" type="slidenum">
              <a:rPr lang="cs-CZ" smtClean="0"/>
              <a:t>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57791" cy="349091"/>
          </a:xfrm>
          <a:prstGeom prst="rect">
            <a:avLst/>
          </a:prstGeom>
        </p:spPr>
        <p:txBody>
          <a:bodyPr vert="horz" lIns="93324" tIns="46662" rIns="93324" bIns="46662" rtlCol="0"/>
          <a:lstStyle>
            <a:lvl1pPr algn="l">
              <a:defRPr sz="1200"/>
            </a:lvl1pPr>
          </a:lstStyle>
          <a:p>
            <a:endParaRPr lang="cs-CZ"/>
          </a:p>
        </p:txBody>
      </p:sp>
      <p:sp>
        <p:nvSpPr>
          <p:cNvPr id="3" name="Date Placeholder 2"/>
          <p:cNvSpPr>
            <a:spLocks noGrp="1"/>
          </p:cNvSpPr>
          <p:nvPr>
            <p:ph type="dt" idx="1"/>
          </p:nvPr>
        </p:nvSpPr>
        <p:spPr>
          <a:xfrm>
            <a:off x="2955945" y="-1618"/>
            <a:ext cx="4057791" cy="349091"/>
          </a:xfrm>
          <a:prstGeom prst="rect">
            <a:avLst/>
          </a:prstGeom>
        </p:spPr>
        <p:txBody>
          <a:bodyPr vert="horz" lIns="93324" tIns="46662" rIns="93324" bIns="46662" rtlCol="0"/>
          <a:lstStyle>
            <a:lvl1pPr algn="r">
              <a:defRPr sz="1200"/>
            </a:lvl1pPr>
          </a:lstStyle>
          <a:p>
            <a:fld id="{A5EAC03B-B9D0-4595-9D63-B26E7DA1C053}" type="datetime1">
              <a:rPr lang="en-US" smtClean="0"/>
              <a:t>9/29/2016</a:t>
            </a:fld>
            <a:endParaRPr lang="cs-CZ"/>
          </a:p>
        </p:txBody>
      </p:sp>
      <p:sp>
        <p:nvSpPr>
          <p:cNvPr id="4" name="Slide Image Placeholder 3"/>
          <p:cNvSpPr>
            <a:spLocks noGrp="1" noRot="1" noChangeAspect="1"/>
          </p:cNvSpPr>
          <p:nvPr>
            <p:ph type="sldImg" idx="2"/>
          </p:nvPr>
        </p:nvSpPr>
        <p:spPr>
          <a:xfrm>
            <a:off x="1811338" y="522288"/>
            <a:ext cx="3482975" cy="2613025"/>
          </a:xfrm>
          <a:prstGeom prst="rect">
            <a:avLst/>
          </a:prstGeom>
          <a:noFill/>
          <a:ln w="12700">
            <a:solidFill>
              <a:prstClr val="black"/>
            </a:solidFill>
          </a:ln>
        </p:spPr>
        <p:txBody>
          <a:bodyPr vert="horz" lIns="93324" tIns="46662" rIns="93324" bIns="46662" rtlCol="0" anchor="ctr"/>
          <a:lstStyle/>
          <a:p>
            <a:endParaRPr lang="cs-CZ"/>
          </a:p>
        </p:txBody>
      </p:sp>
      <p:sp>
        <p:nvSpPr>
          <p:cNvPr id="5" name="Notes Placeholder 4"/>
          <p:cNvSpPr>
            <a:spLocks noGrp="1"/>
          </p:cNvSpPr>
          <p:nvPr>
            <p:ph type="body" sz="quarter" idx="3"/>
          </p:nvPr>
        </p:nvSpPr>
        <p:spPr>
          <a:xfrm>
            <a:off x="158750" y="3363234"/>
            <a:ext cx="6623564" cy="5362431"/>
          </a:xfrm>
          <a:prstGeom prst="rect">
            <a:avLst/>
          </a:prstGeom>
        </p:spPr>
        <p:txBody>
          <a:bodyPr vert="horz" lIns="93324" tIns="46662" rIns="93324" bIns="46662" rtlCol="0"/>
          <a:lstStyle/>
          <a:p>
            <a:r>
              <a:rPr lang="en-US" dirty="0"/>
              <a:t>As defined by the Department of Education, Office of Innovation and Improvement in the Charter Schools Program (CSP) grants for replication and expansion of high-quality charter schools:
High-quality charter school is a </a:t>
            </a:r>
            <a:r>
              <a:rPr lang="en-US" dirty="0" smtClean="0"/>
              <a:t>school</a:t>
            </a:r>
            <a:r>
              <a:rPr lang="en-US" baseline="0" dirty="0" smtClean="0"/>
              <a:t> </a:t>
            </a:r>
            <a:r>
              <a:rPr lang="en-US" dirty="0" smtClean="0"/>
              <a:t>that </a:t>
            </a:r>
            <a:r>
              <a:rPr lang="en-US" dirty="0"/>
              <a:t>shows evidence of strong </a:t>
            </a:r>
            <a:r>
              <a:rPr lang="en-US" dirty="0" smtClean="0"/>
              <a:t>academic</a:t>
            </a:r>
            <a:r>
              <a:rPr lang="en-US" baseline="0" dirty="0" smtClean="0"/>
              <a:t> </a:t>
            </a:r>
            <a:r>
              <a:rPr lang="en-US" dirty="0" smtClean="0"/>
              <a:t>results </a:t>
            </a:r>
            <a:r>
              <a:rPr lang="en-US" dirty="0"/>
              <a:t>for the past three years (or </a:t>
            </a:r>
            <a:r>
              <a:rPr lang="en-US" dirty="0" smtClean="0"/>
              <a:t>ove</a:t>
            </a:r>
            <a:r>
              <a:rPr lang="en-US" baseline="0" dirty="0" smtClean="0"/>
              <a:t>r </a:t>
            </a:r>
            <a:r>
              <a:rPr lang="en-US" dirty="0" smtClean="0"/>
              <a:t>the </a:t>
            </a:r>
            <a:r>
              <a:rPr lang="en-US" dirty="0"/>
              <a:t>life of the school, if the school </a:t>
            </a:r>
            <a:r>
              <a:rPr lang="en-US" dirty="0" smtClean="0"/>
              <a:t>has</a:t>
            </a:r>
            <a:r>
              <a:rPr lang="en-US" baseline="0" dirty="0" smtClean="0"/>
              <a:t> </a:t>
            </a:r>
            <a:r>
              <a:rPr lang="en-US" dirty="0" smtClean="0"/>
              <a:t>been </a:t>
            </a:r>
            <a:r>
              <a:rPr lang="en-US" dirty="0"/>
              <a:t>open for fewer than three years</a:t>
            </a:r>
            <a:r>
              <a:rPr lang="en-US" dirty="0" smtClean="0"/>
              <a:t>),</a:t>
            </a:r>
            <a:r>
              <a:rPr lang="en-US" baseline="0" dirty="0" smtClean="0"/>
              <a:t> </a:t>
            </a:r>
            <a:r>
              <a:rPr lang="en-US" dirty="0" smtClean="0"/>
              <a:t>based </a:t>
            </a:r>
            <a:r>
              <a:rPr lang="en-US" dirty="0"/>
              <a:t>on the following factors:
(1) Increasing student </a:t>
            </a:r>
            <a:r>
              <a:rPr lang="en-US" dirty="0" smtClean="0"/>
              <a:t>academic</a:t>
            </a:r>
            <a:r>
              <a:rPr lang="en-US" baseline="0" dirty="0" smtClean="0"/>
              <a:t> </a:t>
            </a:r>
            <a:r>
              <a:rPr lang="en-US" dirty="0" smtClean="0"/>
              <a:t>achievement </a:t>
            </a:r>
            <a:r>
              <a:rPr lang="en-US" dirty="0"/>
              <a:t>and attainment for </a:t>
            </a:r>
            <a:r>
              <a:rPr lang="en-US" dirty="0" smtClean="0"/>
              <a:t>all</a:t>
            </a:r>
            <a:r>
              <a:rPr lang="en-US" baseline="0" dirty="0" smtClean="0"/>
              <a:t> </a:t>
            </a:r>
            <a:r>
              <a:rPr lang="en-US" dirty="0" smtClean="0"/>
              <a:t>students</a:t>
            </a:r>
            <a:r>
              <a:rPr lang="en-US" dirty="0"/>
              <a:t>, including, as </a:t>
            </a:r>
            <a:r>
              <a:rPr lang="en-US" dirty="0" smtClean="0"/>
              <a:t>applicable,</a:t>
            </a:r>
            <a:r>
              <a:rPr lang="en-US" baseline="0" dirty="0" smtClean="0"/>
              <a:t> </a:t>
            </a:r>
            <a:r>
              <a:rPr lang="en-US" dirty="0" smtClean="0"/>
              <a:t>educationally </a:t>
            </a:r>
            <a:r>
              <a:rPr lang="en-US" dirty="0"/>
              <a:t>disadvantaged </a:t>
            </a:r>
            <a:r>
              <a:rPr lang="en-US" dirty="0" smtClean="0"/>
              <a:t>students</a:t>
            </a:r>
            <a:r>
              <a:rPr lang="en-US" baseline="0" dirty="0" smtClean="0"/>
              <a:t> </a:t>
            </a:r>
            <a:r>
              <a:rPr lang="en-US" dirty="0" smtClean="0"/>
              <a:t>(as </a:t>
            </a:r>
            <a:r>
              <a:rPr lang="en-US" dirty="0"/>
              <a:t>defined in this notice) served by </a:t>
            </a:r>
            <a:r>
              <a:rPr lang="en-US" dirty="0" smtClean="0"/>
              <a:t>the</a:t>
            </a:r>
            <a:r>
              <a:rPr lang="en-US" baseline="0" dirty="0" smtClean="0"/>
              <a:t> </a:t>
            </a:r>
            <a:r>
              <a:rPr lang="en-US" dirty="0" smtClean="0"/>
              <a:t>charter </a:t>
            </a:r>
            <a:r>
              <a:rPr lang="en-US" dirty="0"/>
              <a:t>schools operated or managed </a:t>
            </a:r>
            <a:r>
              <a:rPr lang="en-US" dirty="0" smtClean="0"/>
              <a:t>by</a:t>
            </a:r>
            <a:r>
              <a:rPr lang="en-US" baseline="0" dirty="0" smtClean="0"/>
              <a:t> </a:t>
            </a:r>
            <a:r>
              <a:rPr lang="en-US" dirty="0" smtClean="0"/>
              <a:t>the </a:t>
            </a:r>
            <a:r>
              <a:rPr lang="en-US" dirty="0"/>
              <a:t>applicant. 
(2) Either (</a:t>
            </a:r>
            <a:r>
              <a:rPr lang="en-US" dirty="0" err="1"/>
              <a:t>i</a:t>
            </a:r>
            <a:r>
              <a:rPr lang="en-US" dirty="0"/>
              <a:t>) Demonstrated success </a:t>
            </a:r>
            <a:r>
              <a:rPr lang="en-US" dirty="0" smtClean="0"/>
              <a:t>in</a:t>
            </a:r>
            <a:r>
              <a:rPr lang="en-US" baseline="0" dirty="0" smtClean="0"/>
              <a:t> </a:t>
            </a:r>
            <a:r>
              <a:rPr lang="en-US" dirty="0" smtClean="0"/>
              <a:t>closing </a:t>
            </a:r>
            <a:r>
              <a:rPr lang="en-US" dirty="0"/>
              <a:t>historic achievement gaps </a:t>
            </a:r>
            <a:r>
              <a:rPr lang="en-US" dirty="0" smtClean="0"/>
              <a:t>for</a:t>
            </a:r>
            <a:r>
              <a:rPr lang="en-US" baseline="0" dirty="0" smtClean="0"/>
              <a:t> </a:t>
            </a:r>
            <a:r>
              <a:rPr lang="en-US" dirty="0" smtClean="0"/>
              <a:t>the </a:t>
            </a:r>
            <a:r>
              <a:rPr lang="en-US" dirty="0"/>
              <a:t>subgroups of students described </a:t>
            </a:r>
            <a:r>
              <a:rPr lang="en-US" dirty="0" smtClean="0"/>
              <a:t>in</a:t>
            </a:r>
            <a:r>
              <a:rPr lang="en-US" baseline="0" dirty="0" smtClean="0"/>
              <a:t> </a:t>
            </a:r>
            <a:r>
              <a:rPr lang="en-US" dirty="0" smtClean="0"/>
              <a:t>section </a:t>
            </a:r>
            <a:r>
              <a:rPr lang="en-US" dirty="0"/>
              <a:t>1111(b)(2)(C)(v)(II) of the </a:t>
            </a:r>
            <a:r>
              <a:rPr lang="en-US" dirty="0" smtClean="0"/>
              <a:t>ESEA</a:t>
            </a:r>
            <a:r>
              <a:rPr lang="en-US" baseline="0" dirty="0" smtClean="0"/>
              <a:t> </a:t>
            </a:r>
            <a:r>
              <a:rPr lang="en-US" dirty="0" smtClean="0"/>
              <a:t>at </a:t>
            </a:r>
            <a:r>
              <a:rPr lang="en-US" dirty="0"/>
              <a:t>the charter schools operated </a:t>
            </a:r>
            <a:r>
              <a:rPr lang="en-US" dirty="0" smtClean="0"/>
              <a:t>or</a:t>
            </a:r>
            <a:r>
              <a:rPr lang="en-US" baseline="0" dirty="0" smtClean="0"/>
              <a:t> </a:t>
            </a:r>
            <a:r>
              <a:rPr lang="en-US" dirty="0" smtClean="0"/>
              <a:t>managed </a:t>
            </a:r>
            <a:r>
              <a:rPr lang="en-US" dirty="0"/>
              <a:t>by the applicant, </a:t>
            </a:r>
            <a:r>
              <a:rPr lang="en-US" dirty="0" smtClean="0"/>
              <a:t>or</a:t>
            </a:r>
            <a:r>
              <a:rPr lang="en-US" baseline="0" dirty="0" smtClean="0"/>
              <a:t> </a:t>
            </a:r>
            <a:r>
              <a:rPr lang="en-US" dirty="0" smtClean="0"/>
              <a:t>(ii</a:t>
            </a:r>
            <a:r>
              <a:rPr lang="en-US" dirty="0"/>
              <a:t>) No significant achievement </a:t>
            </a:r>
            <a:r>
              <a:rPr lang="en-US" dirty="0" smtClean="0"/>
              <a:t>gaps</a:t>
            </a:r>
            <a:r>
              <a:rPr lang="en-US" baseline="0" dirty="0" smtClean="0"/>
              <a:t> </a:t>
            </a:r>
            <a:r>
              <a:rPr lang="en-US" dirty="0" smtClean="0"/>
              <a:t>between </a:t>
            </a:r>
            <a:r>
              <a:rPr lang="en-US" dirty="0"/>
              <a:t>any of the subgroups </a:t>
            </a:r>
            <a:r>
              <a:rPr lang="en-US" dirty="0" smtClean="0"/>
              <a:t>of</a:t>
            </a:r>
            <a:r>
              <a:rPr lang="en-US" baseline="0" dirty="0" smtClean="0"/>
              <a:t> </a:t>
            </a:r>
            <a:r>
              <a:rPr lang="en-US" dirty="0" smtClean="0"/>
              <a:t>students </a:t>
            </a:r>
            <a:r>
              <a:rPr lang="en-US" dirty="0"/>
              <a:t>described in </a:t>
            </a:r>
            <a:r>
              <a:rPr lang="en-US" dirty="0" smtClean="0"/>
              <a:t>section</a:t>
            </a:r>
            <a:r>
              <a:rPr lang="en-US" baseline="0" dirty="0" smtClean="0"/>
              <a:t> </a:t>
            </a:r>
            <a:r>
              <a:rPr lang="en-US" dirty="0" smtClean="0"/>
              <a:t>1111(b</a:t>
            </a:r>
            <a:r>
              <a:rPr lang="en-US" dirty="0"/>
              <a:t>)(2)(C)(v)(II) of the ESEA at </a:t>
            </a:r>
            <a:r>
              <a:rPr lang="en-US" dirty="0" smtClean="0"/>
              <a:t>the</a:t>
            </a:r>
            <a:r>
              <a:rPr lang="en-US" baseline="0" dirty="0" smtClean="0"/>
              <a:t> </a:t>
            </a:r>
            <a:r>
              <a:rPr lang="en-US" dirty="0" smtClean="0"/>
              <a:t>charter </a:t>
            </a:r>
            <a:r>
              <a:rPr lang="en-US" dirty="0"/>
              <a:t>schools operated or managed </a:t>
            </a:r>
            <a:r>
              <a:rPr lang="en-US" dirty="0" smtClean="0"/>
              <a:t>by</a:t>
            </a:r>
            <a:r>
              <a:rPr lang="en-US" baseline="0" dirty="0" smtClean="0"/>
              <a:t> </a:t>
            </a:r>
            <a:r>
              <a:rPr lang="en-US" dirty="0" smtClean="0"/>
              <a:t>the </a:t>
            </a:r>
            <a:r>
              <a:rPr lang="en-US" dirty="0"/>
              <a:t>applicant and significant gains </a:t>
            </a:r>
            <a:r>
              <a:rPr lang="en-US" dirty="0" smtClean="0"/>
              <a:t>in</a:t>
            </a:r>
            <a:r>
              <a:rPr lang="en-US" baseline="0" dirty="0" smtClean="0"/>
              <a:t> </a:t>
            </a:r>
            <a:r>
              <a:rPr lang="en-US" dirty="0" smtClean="0"/>
              <a:t>student </a:t>
            </a:r>
            <a:r>
              <a:rPr lang="en-US" dirty="0"/>
              <a:t>academic achievement with </a:t>
            </a:r>
            <a:r>
              <a:rPr lang="en-US" dirty="0" smtClean="0"/>
              <a:t>all</a:t>
            </a:r>
            <a:r>
              <a:rPr lang="en-US" baseline="0" dirty="0" smtClean="0"/>
              <a:t> </a:t>
            </a:r>
            <a:r>
              <a:rPr lang="en-US" dirty="0" smtClean="0"/>
              <a:t>populations </a:t>
            </a:r>
            <a:r>
              <a:rPr lang="en-US" dirty="0"/>
              <a:t>of students served by </a:t>
            </a:r>
            <a:r>
              <a:rPr lang="en-US" dirty="0" smtClean="0"/>
              <a:t>the</a:t>
            </a:r>
            <a:r>
              <a:rPr lang="en-US" baseline="0" dirty="0" smtClean="0"/>
              <a:t> </a:t>
            </a:r>
            <a:r>
              <a:rPr lang="en-US" dirty="0" smtClean="0"/>
              <a:t>charter </a:t>
            </a:r>
            <a:r>
              <a:rPr lang="en-US" dirty="0"/>
              <a:t>schools operated or managed by
the applicant.
(3) Achieved results (</a:t>
            </a:r>
            <a:r>
              <a:rPr lang="en-US" dirty="0" smtClean="0"/>
              <a:t>including</a:t>
            </a:r>
            <a:r>
              <a:rPr lang="en-US" baseline="0" dirty="0" smtClean="0"/>
              <a:t> </a:t>
            </a:r>
            <a:r>
              <a:rPr lang="en-US" dirty="0" smtClean="0"/>
              <a:t>performance </a:t>
            </a:r>
            <a:r>
              <a:rPr lang="en-US" dirty="0"/>
              <a:t>on statewide tests, </a:t>
            </a:r>
            <a:r>
              <a:rPr lang="en-US" dirty="0" smtClean="0"/>
              <a:t>annual</a:t>
            </a:r>
            <a:r>
              <a:rPr lang="en-US" baseline="0" dirty="0" smtClean="0"/>
              <a:t> </a:t>
            </a:r>
            <a:r>
              <a:rPr lang="en-US" dirty="0" smtClean="0"/>
              <a:t>student </a:t>
            </a:r>
            <a:r>
              <a:rPr lang="en-US" dirty="0"/>
              <a:t>attendance and retention </a:t>
            </a:r>
            <a:r>
              <a:rPr lang="en-US" dirty="0" smtClean="0"/>
              <a:t>rates,</a:t>
            </a:r>
            <a:r>
              <a:rPr lang="en-US" baseline="0" dirty="0" smtClean="0"/>
              <a:t> </a:t>
            </a:r>
            <a:r>
              <a:rPr lang="en-US" dirty="0" smtClean="0"/>
              <a:t>high </a:t>
            </a:r>
            <a:r>
              <a:rPr lang="en-US" dirty="0"/>
              <a:t>school graduation rates, </a:t>
            </a:r>
            <a:r>
              <a:rPr lang="en-US" dirty="0" smtClean="0"/>
              <a:t>college</a:t>
            </a:r>
            <a:r>
              <a:rPr lang="en-US" baseline="0" dirty="0" smtClean="0"/>
              <a:t> </a:t>
            </a:r>
            <a:r>
              <a:rPr lang="en-US" dirty="0" smtClean="0"/>
              <a:t>attendance </a:t>
            </a:r>
            <a:r>
              <a:rPr lang="en-US" dirty="0"/>
              <a:t>rates, and college persistence
rates where applicable and available) </a:t>
            </a:r>
            <a:r>
              <a:rPr lang="en-US" dirty="0" smtClean="0"/>
              <a:t>for</a:t>
            </a:r>
            <a:r>
              <a:rPr lang="en-US" baseline="0" dirty="0" smtClean="0"/>
              <a:t> </a:t>
            </a:r>
            <a:r>
              <a:rPr lang="en-US" dirty="0" smtClean="0"/>
              <a:t>low-income </a:t>
            </a:r>
            <a:r>
              <a:rPr lang="en-US" dirty="0"/>
              <a:t>and other </a:t>
            </a:r>
            <a:r>
              <a:rPr lang="en-US" dirty="0" smtClean="0"/>
              <a:t>educationally</a:t>
            </a:r>
            <a:r>
              <a:rPr lang="en-US" baseline="0" dirty="0" smtClean="0"/>
              <a:t> </a:t>
            </a:r>
            <a:r>
              <a:rPr lang="en-US" dirty="0" smtClean="0"/>
              <a:t>disadvantaged </a:t>
            </a:r>
            <a:r>
              <a:rPr lang="en-US" dirty="0"/>
              <a:t>students (as defined </a:t>
            </a:r>
            <a:r>
              <a:rPr lang="en-US" dirty="0" smtClean="0"/>
              <a:t>in</a:t>
            </a:r>
            <a:r>
              <a:rPr lang="en-US" baseline="0" dirty="0" smtClean="0"/>
              <a:t> </a:t>
            </a:r>
            <a:r>
              <a:rPr lang="en-US" dirty="0" smtClean="0"/>
              <a:t>this </a:t>
            </a:r>
            <a:r>
              <a:rPr lang="en-US" dirty="0"/>
              <a:t>notice) served by the </a:t>
            </a:r>
            <a:r>
              <a:rPr lang="en-US" dirty="0" smtClean="0"/>
              <a:t>charter</a:t>
            </a:r>
            <a:r>
              <a:rPr lang="en-US" baseline="0" dirty="0" smtClean="0"/>
              <a:t> </a:t>
            </a:r>
            <a:r>
              <a:rPr lang="en-US" dirty="0" smtClean="0"/>
              <a:t>schools </a:t>
            </a:r>
            <a:r>
              <a:rPr lang="en-US" dirty="0"/>
              <a:t>operated or managed by </a:t>
            </a:r>
            <a:r>
              <a:rPr lang="en-US" dirty="0" smtClean="0"/>
              <a:t>the</a:t>
            </a:r>
            <a:r>
              <a:rPr lang="en-US" baseline="0" dirty="0" smtClean="0"/>
              <a:t> </a:t>
            </a:r>
            <a:r>
              <a:rPr lang="en-US" dirty="0" smtClean="0"/>
              <a:t>applicant </a:t>
            </a:r>
            <a:r>
              <a:rPr lang="en-US" dirty="0"/>
              <a:t>that are above the </a:t>
            </a:r>
            <a:r>
              <a:rPr lang="en-US" dirty="0" smtClean="0"/>
              <a:t>average</a:t>
            </a:r>
            <a:r>
              <a:rPr lang="en-US" baseline="0" dirty="0" smtClean="0"/>
              <a:t> </a:t>
            </a:r>
            <a:r>
              <a:rPr lang="en-US" dirty="0" smtClean="0"/>
              <a:t>academic </a:t>
            </a:r>
            <a:r>
              <a:rPr lang="en-US" dirty="0"/>
              <a:t>achievement results for </a:t>
            </a:r>
            <a:r>
              <a:rPr lang="en-US" dirty="0" smtClean="0"/>
              <a:t>such</a:t>
            </a:r>
            <a:r>
              <a:rPr lang="en-US" baseline="0" dirty="0" smtClean="0"/>
              <a:t> </a:t>
            </a:r>
            <a:r>
              <a:rPr lang="en-US" dirty="0" smtClean="0"/>
              <a:t>students </a:t>
            </a:r>
            <a:r>
              <a:rPr lang="en-US" dirty="0"/>
              <a:t>in the State.
(4) No significant compliance </a:t>
            </a:r>
            <a:r>
              <a:rPr lang="en-US" dirty="0" smtClean="0"/>
              <a:t>issues</a:t>
            </a:r>
            <a:r>
              <a:rPr lang="en-US" baseline="0" dirty="0" smtClean="0"/>
              <a:t> </a:t>
            </a:r>
            <a:r>
              <a:rPr lang="en-US" dirty="0" smtClean="0"/>
              <a:t>(as </a:t>
            </a:r>
            <a:r>
              <a:rPr lang="en-US" dirty="0"/>
              <a:t>defined in this notice), </a:t>
            </a:r>
            <a:r>
              <a:rPr lang="en-US" dirty="0" smtClean="0"/>
              <a:t>particularly</a:t>
            </a:r>
            <a:r>
              <a:rPr lang="en-US" baseline="0" dirty="0" smtClean="0"/>
              <a:t> </a:t>
            </a:r>
            <a:r>
              <a:rPr lang="en-US" dirty="0" smtClean="0"/>
              <a:t>in </a:t>
            </a:r>
            <a:r>
              <a:rPr lang="en-US" dirty="0"/>
              <a:t>the areas of student safety </a:t>
            </a:r>
            <a:r>
              <a:rPr lang="en-US" dirty="0" smtClean="0"/>
              <a:t>and</a:t>
            </a:r>
            <a:r>
              <a:rPr lang="en-US" baseline="0" dirty="0" smtClean="0"/>
              <a:t> </a:t>
            </a:r>
            <a:r>
              <a:rPr lang="en-US" dirty="0" smtClean="0"/>
              <a:t>financial </a:t>
            </a:r>
            <a:r>
              <a:rPr lang="en-US" dirty="0"/>
              <a:t>management. </a:t>
            </a:r>
          </a:p>
        </p:txBody>
      </p:sp>
      <p:sp>
        <p:nvSpPr>
          <p:cNvPr id="6" name="Footer Placeholder 5"/>
          <p:cNvSpPr>
            <a:spLocks noGrp="1"/>
          </p:cNvSpPr>
          <p:nvPr>
            <p:ph type="ftr" sz="quarter" idx="4"/>
          </p:nvPr>
        </p:nvSpPr>
        <p:spPr>
          <a:xfrm>
            <a:off x="0" y="8843645"/>
            <a:ext cx="4057791" cy="347476"/>
          </a:xfrm>
          <a:prstGeom prst="rect">
            <a:avLst/>
          </a:prstGeom>
        </p:spPr>
        <p:txBody>
          <a:bodyPr vert="horz" lIns="93324" tIns="46662" rIns="93324" bIns="46662" rtlCol="0" anchor="b"/>
          <a:lstStyle>
            <a:lvl1pPr algn="l">
              <a:defRPr sz="1200"/>
            </a:lvl1pPr>
          </a:lstStyle>
          <a:p>
            <a:endParaRPr lang="cs-CZ" dirty="0"/>
          </a:p>
        </p:txBody>
      </p:sp>
      <p:sp>
        <p:nvSpPr>
          <p:cNvPr id="7" name="Slide Number Placeholder 6"/>
          <p:cNvSpPr>
            <a:spLocks noGrp="1"/>
          </p:cNvSpPr>
          <p:nvPr>
            <p:ph type="sldNum" sz="quarter" idx="5"/>
          </p:nvPr>
        </p:nvSpPr>
        <p:spPr>
          <a:xfrm>
            <a:off x="2965309" y="8843645"/>
            <a:ext cx="4057791" cy="347476"/>
          </a:xfrm>
          <a:prstGeom prst="rect">
            <a:avLst/>
          </a:prstGeom>
        </p:spPr>
        <p:txBody>
          <a:bodyPr vert="horz" lIns="93324" tIns="46662" rIns="93324" bIns="46662" rtlCol="0" anchor="b"/>
          <a:lstStyle>
            <a:lvl1pPr algn="r">
              <a:defRPr sz="1200"/>
            </a:lvl1pPr>
          </a:lstStyle>
          <a:p>
            <a:fld id="{871B2431-D351-4C6E-A3CF-9DFAC0E3E050}" type="slidenum">
              <a:rPr lang="cs-CZ" smtClean="0"/>
              <a:t>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57791" cy="349091"/>
          </a:xfrm>
          <a:prstGeom prst="rect">
            <a:avLst/>
          </a:prstGeom>
        </p:spPr>
        <p:txBody>
          <a:bodyPr vert="horz" lIns="93324" tIns="46662" rIns="93324" bIns="46662" rtlCol="0"/>
          <a:lstStyle>
            <a:lvl1pPr algn="l">
              <a:defRPr sz="1200"/>
            </a:lvl1pPr>
          </a:lstStyle>
          <a:p>
            <a:endParaRPr lang="cs-CZ"/>
          </a:p>
        </p:txBody>
      </p:sp>
      <p:sp>
        <p:nvSpPr>
          <p:cNvPr id="3" name="Date Placeholder 2"/>
          <p:cNvSpPr>
            <a:spLocks noGrp="1"/>
          </p:cNvSpPr>
          <p:nvPr>
            <p:ph type="dt" idx="1"/>
          </p:nvPr>
        </p:nvSpPr>
        <p:spPr>
          <a:xfrm>
            <a:off x="2946581" y="0"/>
            <a:ext cx="4057791" cy="349091"/>
          </a:xfrm>
          <a:prstGeom prst="rect">
            <a:avLst/>
          </a:prstGeom>
        </p:spPr>
        <p:txBody>
          <a:bodyPr vert="horz" lIns="93324" tIns="46662" rIns="93324" bIns="46662" rtlCol="0"/>
          <a:lstStyle>
            <a:lvl1pPr algn="r">
              <a:defRPr sz="1200"/>
            </a:lvl1pPr>
          </a:lstStyle>
          <a:p>
            <a:fld id="{4D87558D-D610-48DD-9405-A3653DA0E098}" type="datetime1">
              <a:rPr lang="en-US" smtClean="0"/>
              <a:t>9/29/2016</a:t>
            </a:fld>
            <a:endParaRPr lang="cs-CZ"/>
          </a:p>
        </p:txBody>
      </p:sp>
      <p:sp>
        <p:nvSpPr>
          <p:cNvPr id="4" name="Slide Image Placeholder 3"/>
          <p:cNvSpPr>
            <a:spLocks noGrp="1" noRot="1" noChangeAspect="1"/>
          </p:cNvSpPr>
          <p:nvPr>
            <p:ph type="sldImg" idx="2"/>
          </p:nvPr>
        </p:nvSpPr>
        <p:spPr>
          <a:xfrm>
            <a:off x="1744663" y="233363"/>
            <a:ext cx="3482975" cy="2613025"/>
          </a:xfrm>
          <a:prstGeom prst="rect">
            <a:avLst/>
          </a:prstGeom>
          <a:noFill/>
          <a:ln w="12700">
            <a:solidFill>
              <a:prstClr val="black"/>
            </a:solidFill>
          </a:ln>
        </p:spPr>
        <p:txBody>
          <a:bodyPr vert="horz" lIns="93324" tIns="46662" rIns="93324" bIns="46662" rtlCol="0" anchor="ctr"/>
          <a:lstStyle/>
          <a:p>
            <a:endParaRPr lang="cs-CZ"/>
          </a:p>
        </p:txBody>
      </p:sp>
      <p:sp>
        <p:nvSpPr>
          <p:cNvPr id="5" name="Notes Placeholder 4"/>
          <p:cNvSpPr>
            <a:spLocks noGrp="1"/>
          </p:cNvSpPr>
          <p:nvPr>
            <p:ph type="body" sz="quarter" idx="3"/>
          </p:nvPr>
        </p:nvSpPr>
        <p:spPr>
          <a:xfrm>
            <a:off x="158750" y="2877717"/>
            <a:ext cx="6758223" cy="5989080"/>
          </a:xfrm>
          <a:prstGeom prst="rect">
            <a:avLst/>
          </a:prstGeom>
        </p:spPr>
        <p:txBody>
          <a:bodyPr vert="horz" lIns="93324" tIns="46662" rIns="93324" bIns="46662" rtlCol="0"/>
          <a:lstStyle/>
          <a:p>
            <a:r>
              <a:rPr lang="en-US" sz="950" dirty="0"/>
              <a:t>NACSA Principles and Standards 2015 Edition
1. MAINTAIN HIGH STANDARDS
A Quality Authorizer...
Sets high standards for approving charter applicants.
Maintains high standards for the schools it oversees.
Effectively cultivates quality charter schools that meet identified educational needs.
Oversees charter schools that, over time, meet the performance standards and targets on a range of measures and metrics set forth in their charter contracts. 
Closes schools that fail to meet standards and targets set forth in law and by contract.
2. UPHOLD SCHOOL AUTONOMY
A Quality Authorizer...
Honors and preserves core autonomies crucial to school success including:
• Governing board independence from the authorizer;
• Personnel;
• School vision and culture;
• Instructional programming, design, and use of time; and
• Budgeting.
Assumes responsibility not for the success or failure of individual schools, but for holding schools accountable for their performance.
Minimizes administrative and compliance burdens on schools.
Focuses on holding schools accountable for outcomes rather than processes.
3. PROTECT STUDENT &amp; PUBLIC INTERESTS
A Quality Authorizer...
Makes the well-being and interests of students the fundamental </a:t>
            </a:r>
            <a:r>
              <a:rPr lang="en-US" sz="950" dirty="0"/>
              <a:t>value informing </a:t>
            </a:r>
            <a:r>
              <a:rPr lang="en-US" sz="950" dirty="0"/>
              <a:t>all the authorizer’s actions and decisions.
Holds schools accountable for fulfilling fundamental </a:t>
            </a:r>
            <a:r>
              <a:rPr lang="en-US" sz="950" dirty="0"/>
              <a:t>public-education obligations </a:t>
            </a:r>
            <a:r>
              <a:rPr lang="en-US" sz="950" dirty="0"/>
              <a:t>to all students, which includes providing:
• Nonselective, nondiscriminatory access to all eligible students;
• Fair treatment in admissions and disciplinary actions for </a:t>
            </a:r>
            <a:r>
              <a:rPr lang="en-US" sz="950" dirty="0"/>
              <a:t>all students</a:t>
            </a:r>
            <a:r>
              <a:rPr lang="en-US" sz="950" dirty="0"/>
              <a:t>; and
• Appropriate services for all students, including those </a:t>
            </a:r>
            <a:r>
              <a:rPr lang="en-US" sz="950" dirty="0"/>
              <a:t>with disabilities </a:t>
            </a:r>
            <a:r>
              <a:rPr lang="en-US" sz="950" dirty="0"/>
              <a:t>and English learners, in accordance with applicable law.
Holds schools accountable for fulfilling fundamental obligations to the </a:t>
            </a:r>
            <a:r>
              <a:rPr lang="en-US" sz="950" dirty="0"/>
              <a:t>public, which </a:t>
            </a:r>
            <a:r>
              <a:rPr lang="en-US" sz="950" dirty="0"/>
              <a:t>includes providing:
• Sound governance, management, and stewardship of </a:t>
            </a:r>
            <a:r>
              <a:rPr lang="en-US" sz="950" dirty="0"/>
              <a:t>public funds</a:t>
            </a:r>
            <a:r>
              <a:rPr lang="en-US" sz="950" dirty="0"/>
              <a:t>; and
• Public information and operational transparency in </a:t>
            </a:r>
            <a:r>
              <a:rPr lang="en-US" sz="950" dirty="0"/>
              <a:t>accordance with </a:t>
            </a:r>
            <a:r>
              <a:rPr lang="en-US" sz="950" dirty="0"/>
              <a:t>law.
Ensures in its own work:
• Ethical conduct;
• Focus on the mission of chartering high-quality schools;
• Clarity, consistency, and public transparency in authorizing policies, practices, and decisions;
• Effective and efficient public stewardship; and
• Compliance with applicable laws and regulations
Supports parents and students in being well-informed about the quality </a:t>
            </a:r>
            <a:r>
              <a:rPr lang="en-US" sz="950" dirty="0"/>
              <a:t>of education </a:t>
            </a:r>
            <a:r>
              <a:rPr lang="en-US" sz="950" dirty="0"/>
              <a:t>provided by charter schools.
</a:t>
            </a:r>
            <a:r>
              <a:rPr lang="en-US" sz="1000" dirty="0"/>
              <a:t>
</a:t>
            </a:r>
          </a:p>
        </p:txBody>
      </p:sp>
      <p:sp>
        <p:nvSpPr>
          <p:cNvPr id="6" name="Footer Placeholder 5"/>
          <p:cNvSpPr>
            <a:spLocks noGrp="1"/>
          </p:cNvSpPr>
          <p:nvPr>
            <p:ph type="ftr" sz="quarter" idx="4"/>
          </p:nvPr>
        </p:nvSpPr>
        <p:spPr>
          <a:xfrm>
            <a:off x="107435" y="8866797"/>
            <a:ext cx="4057791" cy="347476"/>
          </a:xfrm>
          <a:prstGeom prst="rect">
            <a:avLst/>
          </a:prstGeom>
        </p:spPr>
        <p:txBody>
          <a:bodyPr vert="horz" lIns="93324" tIns="46662" rIns="93324" bIns="46662" rtlCol="0" anchor="b"/>
          <a:lstStyle>
            <a:lvl1pPr algn="l">
              <a:defRPr sz="1200"/>
            </a:lvl1pPr>
          </a:lstStyle>
          <a:p>
            <a:endParaRPr lang="cs-CZ" dirty="0"/>
          </a:p>
        </p:txBody>
      </p:sp>
      <p:sp>
        <p:nvSpPr>
          <p:cNvPr id="7" name="Slide Number Placeholder 6"/>
          <p:cNvSpPr>
            <a:spLocks noGrp="1"/>
          </p:cNvSpPr>
          <p:nvPr>
            <p:ph type="sldNum" sz="quarter" idx="5"/>
          </p:nvPr>
        </p:nvSpPr>
        <p:spPr>
          <a:xfrm>
            <a:off x="2886127" y="8898126"/>
            <a:ext cx="4057791" cy="347476"/>
          </a:xfrm>
          <a:prstGeom prst="rect">
            <a:avLst/>
          </a:prstGeom>
        </p:spPr>
        <p:txBody>
          <a:bodyPr vert="horz" lIns="93324" tIns="46662" rIns="93324" bIns="46662" rtlCol="0" anchor="b"/>
          <a:lstStyle>
            <a:lvl1pPr algn="r">
              <a:defRPr sz="1200"/>
            </a:lvl1pPr>
          </a:lstStyle>
          <a:p>
            <a:fld id="{871B2431-D351-4C6E-A3CF-9DFAC0E3E050}" type="slidenum">
              <a:rPr lang="cs-CZ" smtClean="0"/>
              <a:t>4</a:t>
            </a:fld>
            <a:endParaRPr lang="cs-CZ"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57791" cy="349091"/>
          </a:xfrm>
          <a:prstGeom prst="rect">
            <a:avLst/>
          </a:prstGeom>
        </p:spPr>
        <p:txBody>
          <a:bodyPr vert="horz" lIns="93324" tIns="46662" rIns="93324" bIns="46662" rtlCol="0"/>
          <a:lstStyle>
            <a:lvl1pPr algn="l">
              <a:defRPr sz="1200"/>
            </a:lvl1pPr>
          </a:lstStyle>
          <a:p>
            <a:endParaRPr lang="cs-CZ"/>
          </a:p>
        </p:txBody>
      </p:sp>
      <p:sp>
        <p:nvSpPr>
          <p:cNvPr id="3" name="Date Placeholder 2"/>
          <p:cNvSpPr>
            <a:spLocks noGrp="1"/>
          </p:cNvSpPr>
          <p:nvPr>
            <p:ph type="dt" idx="1"/>
          </p:nvPr>
        </p:nvSpPr>
        <p:spPr>
          <a:xfrm>
            <a:off x="2965309" y="7403"/>
            <a:ext cx="4057791" cy="349091"/>
          </a:xfrm>
          <a:prstGeom prst="rect">
            <a:avLst/>
          </a:prstGeom>
        </p:spPr>
        <p:txBody>
          <a:bodyPr vert="horz" lIns="93324" tIns="46662" rIns="93324" bIns="46662" rtlCol="0"/>
          <a:lstStyle>
            <a:lvl1pPr algn="r">
              <a:defRPr sz="1200"/>
            </a:lvl1pPr>
          </a:lstStyle>
          <a:p>
            <a:fld id="{710F61F1-3A69-4261-8C2E-AED7B7387875}" type="datetime1">
              <a:rPr lang="en-US" smtClean="0"/>
              <a:t>9/29/2016</a:t>
            </a:fld>
            <a:endParaRPr lang="cs-CZ"/>
          </a:p>
        </p:txBody>
      </p:sp>
      <p:sp>
        <p:nvSpPr>
          <p:cNvPr id="4" name="Slide Image Placeholder 3"/>
          <p:cNvSpPr>
            <a:spLocks noGrp="1" noRot="1" noChangeAspect="1"/>
          </p:cNvSpPr>
          <p:nvPr>
            <p:ph type="sldImg" idx="2"/>
          </p:nvPr>
        </p:nvSpPr>
        <p:spPr>
          <a:xfrm>
            <a:off x="1725613" y="554038"/>
            <a:ext cx="3486150" cy="2614612"/>
          </a:xfrm>
          <a:prstGeom prst="rect">
            <a:avLst/>
          </a:prstGeom>
          <a:noFill/>
          <a:ln w="12700">
            <a:solidFill>
              <a:prstClr val="black"/>
            </a:solidFill>
          </a:ln>
        </p:spPr>
        <p:txBody>
          <a:bodyPr vert="horz" lIns="93324" tIns="46662" rIns="93324" bIns="46662" rtlCol="0" anchor="ctr"/>
          <a:lstStyle/>
          <a:p>
            <a:endParaRPr lang="cs-CZ"/>
          </a:p>
        </p:txBody>
      </p:sp>
      <p:sp>
        <p:nvSpPr>
          <p:cNvPr id="5" name="Notes Placeholder 4"/>
          <p:cNvSpPr>
            <a:spLocks noGrp="1"/>
          </p:cNvSpPr>
          <p:nvPr>
            <p:ph type="body" sz="quarter" idx="3"/>
          </p:nvPr>
        </p:nvSpPr>
        <p:spPr>
          <a:xfrm>
            <a:off x="0" y="3373581"/>
            <a:ext cx="6632928" cy="4862369"/>
          </a:xfrm>
          <a:prstGeom prst="rect">
            <a:avLst/>
          </a:prstGeom>
        </p:spPr>
        <p:txBody>
          <a:bodyPr vert="horz" lIns="93324" tIns="46662" rIns="93324" bIns="46662" rtlCol="0"/>
          <a:lstStyle/>
          <a:p>
            <a:r>
              <a:rPr lang="en-US" sz="1000" dirty="0"/>
              <a:t>NACSA Principles and Standards 2015 Edition
1. AGENCY COMMITMENT &amp; CAPACITY
A quality authorizer engages in chartering as a means to foster excellent schools that meet identified needs, clearly prioritizes a commitment to excellence in education and in authorizing practices, and creates organizational structures and commits human and financial resources necessary to conduct its authorizing duties effectively and efficiently.
2. APPLICATION PROCESS &amp; DECISION MAKING
A quality authorizer implements a comprehensive application process that includes clear application questions and guidance; follows fair, transparent procedures and rigorous criteria; and grants charters only to applicants who demonstrate strong capacity to establish and operate a quality charter school.3
3. PERFORMANCE CONTRACTING
A quality authorizer executes contracts with charter schools that articulate the rights and responsibilities of each party regarding school autonomy, funding, administration and oversight, outcomes, measures for evaluating success or failure, performance
consequences, and other material terms. The contract is an essential document, separate from the charter application, that establishes the legally binding agreement and terms under which the school will operate and be held accountable.
4. ONGOING OVERSIGHT AND EVALUATION
A quality authorizer conducts contract oversight that competently evaluates performance and monitors compliance; ensures schools’ legally entitled autonomy;
protects student rights; informs intervention, revocation, and renewal decisions; and provides annual public reports on school performance.
5. REVOCATION AND RENEWAL DECISION MAKING
A quality authorizer designs and implements a transparent and rigorous process that uses comprehensive academic, financial, and operational performance data to make merit-based renewal decisions, and revokes charters when necessary to protect student and public interests.
</a:t>
            </a:r>
            <a:r>
              <a:rPr lang="en-US" dirty="0"/>
              <a:t>
</a:t>
            </a:r>
          </a:p>
        </p:txBody>
      </p:sp>
      <p:sp>
        <p:nvSpPr>
          <p:cNvPr id="6" name="Footer Placeholder 5"/>
          <p:cNvSpPr>
            <a:spLocks noGrp="1"/>
          </p:cNvSpPr>
          <p:nvPr>
            <p:ph type="ftr" sz="quarter" idx="4"/>
          </p:nvPr>
        </p:nvSpPr>
        <p:spPr>
          <a:xfrm>
            <a:off x="0" y="8754787"/>
            <a:ext cx="4057791" cy="347476"/>
          </a:xfrm>
          <a:prstGeom prst="rect">
            <a:avLst/>
          </a:prstGeom>
        </p:spPr>
        <p:txBody>
          <a:bodyPr vert="horz" lIns="93324" tIns="46662" rIns="93324" bIns="46662" rtlCol="0" anchor="b"/>
          <a:lstStyle>
            <a:lvl1pPr algn="l">
              <a:defRPr sz="1200"/>
            </a:lvl1pPr>
          </a:lstStyle>
          <a:p>
            <a:endParaRPr lang="cs-CZ"/>
          </a:p>
        </p:txBody>
      </p:sp>
      <p:sp>
        <p:nvSpPr>
          <p:cNvPr id="7" name="Slide Number Placeholder 6"/>
          <p:cNvSpPr>
            <a:spLocks noGrp="1"/>
          </p:cNvSpPr>
          <p:nvPr>
            <p:ph type="sldNum" sz="quarter" idx="5"/>
          </p:nvPr>
        </p:nvSpPr>
        <p:spPr>
          <a:xfrm>
            <a:off x="2984037" y="8928526"/>
            <a:ext cx="4057791" cy="347476"/>
          </a:xfrm>
          <a:prstGeom prst="rect">
            <a:avLst/>
          </a:prstGeom>
        </p:spPr>
        <p:txBody>
          <a:bodyPr vert="horz" lIns="93324" tIns="46662" rIns="93324" bIns="46662" rtlCol="0" anchor="b"/>
          <a:lstStyle>
            <a:lvl1pPr algn="r">
              <a:defRPr sz="1200"/>
            </a:lvl1pPr>
          </a:lstStyle>
          <a:p>
            <a:fld id="{871B2431-D351-4C6E-A3CF-9DFAC0E3E050}" type="slidenum">
              <a:rPr lang="cs-CZ" smtClean="0"/>
              <a:t>5</a:t>
            </a:fld>
            <a:endParaRPr lang="cs-CZ"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0" y="0"/>
            <a:ext cx="13004800" cy="9753600"/>
          </a:xfrm>
          <a:prstGeom prst="rect">
            <a:avLst/>
          </a:prstGeom>
        </p:spPr>
      </p:pic>
      <p:pic>
        <p:nvPicPr>
          <p:cNvPr id="3" name="Picture 2"/>
          <p:cNvPicPr>
            <a:picLocks noChangeAspect="1"/>
          </p:cNvPicPr>
          <p:nvPr/>
        </p:nvPicPr>
        <p:blipFill>
          <a:blip r:embed="rId4"/>
          <a:stretch>
            <a:fillRect/>
          </a:stretch>
        </p:blipFill>
        <p:spPr>
          <a:xfrm>
            <a:off x="13677" y="0"/>
            <a:ext cx="13004800" cy="9753600"/>
          </a:xfrm>
          <a:prstGeom prst="rect">
            <a:avLst/>
          </a:prstGeom>
        </p:spPr>
      </p:pic>
      <p:sp>
        <p:nvSpPr>
          <p:cNvPr id="4" name="TextBox 3"/>
          <p:cNvSpPr txBox="1"/>
          <p:nvPr/>
        </p:nvSpPr>
        <p:spPr>
          <a:xfrm>
            <a:off x="0" y="0"/>
            <a:ext cx="13004800" cy="9753600"/>
          </a:xfrm>
          <a:prstGeom prst="rect">
            <a:avLst/>
          </a:prstGeom>
        </p:spPr>
        <p:txBody>
          <a:bodyPr wrap="square" lIns="254000" tIns="254000" rIns="254000" bIns="254000" anchor="ctr">
            <a:normAutofit/>
          </a:bodyPr>
          <a:lstStyle/>
          <a:p>
            <a:pPr algn="ctr"/>
            <a:endParaRPr lang="en-US" sz="8000" b="0" dirty="0">
              <a:solidFill>
                <a:srgbClr val="FFFFFF"/>
              </a:solidFill>
              <a:effectLst>
                <a:outerShdw blurRad="20000" dist="30000" dir="2700000">
                  <a:srgbClr val="000000">
                    <a:alpha val="75000"/>
                  </a:srgbClr>
                </a:outerShdw>
              </a:effectLst>
              <a:latin typeface="Calibri"/>
            </a:endParaRPr>
          </a:p>
        </p:txBody>
      </p:sp>
      <p:sp>
        <p:nvSpPr>
          <p:cNvPr id="5" name="TextBox 4"/>
          <p:cNvSpPr txBox="1"/>
          <p:nvPr/>
        </p:nvSpPr>
        <p:spPr>
          <a:xfrm>
            <a:off x="0" y="9626600"/>
            <a:ext cx="13004800" cy="121920"/>
          </a:xfrm>
          <a:prstGeom prst="rect">
            <a:avLst/>
          </a:prstGeom>
        </p:spPr>
        <p:txBody>
          <a:bodyPr wrap="none" lIns="254000" tIns="0" rIns="254000" bIns="0" anchor="t"/>
          <a:lstStyle/>
          <a:p>
            <a:pPr algn="l"/>
            <a:r>
              <a:rPr lang="en-US" sz="800" b="1">
                <a:solidFill>
                  <a:srgbClr val="FFFFFF"/>
                </a:solidFill>
                <a:latin typeface="Calibri"/>
              </a:rPr>
              <a:t>cc: Jeff Kubina - https://www.flickr.com/photos/95118988@N00</a:t>
            </a:r>
          </a:p>
        </p:txBody>
      </p:sp>
      <p:sp>
        <p:nvSpPr>
          <p:cNvPr id="6" name="Title 5"/>
          <p:cNvSpPr>
            <a:spLocks noGrp="1"/>
          </p:cNvSpPr>
          <p:nvPr>
            <p:ph type="ctrTitle"/>
          </p:nvPr>
        </p:nvSpPr>
        <p:spPr>
          <a:xfrm>
            <a:off x="711200" y="2608263"/>
            <a:ext cx="11760200" cy="1658937"/>
          </a:xfrm>
        </p:spPr>
        <p:txBody>
          <a:bodyPr>
            <a:noAutofit/>
          </a:bodyPr>
          <a:lstStyle/>
          <a:p>
            <a:r>
              <a:rPr lang="en-US" sz="5600" dirty="0" smtClean="0">
                <a:solidFill>
                  <a:schemeClr val="bg1"/>
                </a:solidFill>
              </a:rPr>
              <a:t>Mission and Charge of the Commission</a:t>
            </a:r>
            <a:endParaRPr lang="en-US" sz="5600" dirty="0">
              <a:solidFill>
                <a:schemeClr val="bg1"/>
              </a:solidFill>
            </a:endParaRPr>
          </a:p>
        </p:txBody>
      </p:sp>
      <p:sp>
        <p:nvSpPr>
          <p:cNvPr id="7" name="Subtitle 6"/>
          <p:cNvSpPr>
            <a:spLocks noGrp="1"/>
          </p:cNvSpPr>
          <p:nvPr>
            <p:ph type="subTitle" idx="1"/>
          </p:nvPr>
        </p:nvSpPr>
        <p:spPr>
          <a:xfrm>
            <a:off x="1727200" y="4854575"/>
            <a:ext cx="9550400" cy="1752600"/>
          </a:xfrm>
        </p:spPr>
        <p:txBody>
          <a:bodyPr>
            <a:normAutofit/>
          </a:bodyPr>
          <a:lstStyle/>
          <a:p>
            <a:r>
              <a:rPr lang="en-US" sz="4000" dirty="0" smtClean="0">
                <a:solidFill>
                  <a:schemeClr val="bg1"/>
                </a:solidFill>
              </a:rPr>
              <a:t>Sione Thompson</a:t>
            </a:r>
          </a:p>
          <a:p>
            <a:r>
              <a:rPr lang="en-US" sz="4000" dirty="0" smtClean="0">
                <a:solidFill>
                  <a:schemeClr val="bg1"/>
                </a:solidFill>
              </a:rPr>
              <a:t>Executive Director</a:t>
            </a:r>
            <a:endParaRPr lang="en-US" sz="4000" dirty="0">
              <a:solidFill>
                <a:schemeClr val="bg1"/>
              </a:solidFill>
            </a:endParaRPr>
          </a:p>
        </p:txBody>
      </p:sp>
    </p:spTree>
    <p:extLst>
      <p:ext uri="{BB962C8B-B14F-4D97-AF65-F5344CB8AC3E}">
        <p14:creationId xmlns:p14="http://schemas.microsoft.com/office/powerpoint/2010/main" val="825468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0" y="0"/>
            <a:ext cx="13004800" cy="9753600"/>
          </a:xfrm>
          <a:prstGeom prst="rect">
            <a:avLst/>
          </a:prstGeom>
        </p:spPr>
      </p:pic>
      <p:pic>
        <p:nvPicPr>
          <p:cNvPr id="3" name="Picture 2"/>
          <p:cNvPicPr>
            <a:picLocks noChangeAspect="1"/>
          </p:cNvPicPr>
          <p:nvPr/>
        </p:nvPicPr>
        <p:blipFill>
          <a:blip r:embed="rId4"/>
          <a:stretch>
            <a:fillRect/>
          </a:stretch>
        </p:blipFill>
        <p:spPr>
          <a:xfrm>
            <a:off x="0" y="0"/>
            <a:ext cx="13004800" cy="9753600"/>
          </a:xfrm>
          <a:prstGeom prst="rect">
            <a:avLst/>
          </a:prstGeom>
        </p:spPr>
      </p:pic>
      <p:sp>
        <p:nvSpPr>
          <p:cNvPr id="4" name="TextBox 3"/>
          <p:cNvSpPr txBox="1"/>
          <p:nvPr/>
        </p:nvSpPr>
        <p:spPr>
          <a:xfrm>
            <a:off x="0" y="0"/>
            <a:ext cx="13004800" cy="9753600"/>
          </a:xfrm>
          <a:prstGeom prst="rect">
            <a:avLst/>
          </a:prstGeom>
        </p:spPr>
        <p:txBody>
          <a:bodyPr wrap="square" lIns="254000" tIns="254000" rIns="254000" bIns="254000" anchor="ctr">
            <a:normAutofit/>
          </a:bodyPr>
          <a:lstStyle/>
          <a:p>
            <a:pPr algn="ctr"/>
            <a:r>
              <a:rPr lang="en-US" sz="8000" b="0" dirty="0">
                <a:solidFill>
                  <a:srgbClr val="FFFFFF"/>
                </a:solidFill>
                <a:effectLst>
                  <a:outerShdw blurRad="20000" dist="30000" dir="2700000">
                    <a:srgbClr val="000000">
                      <a:alpha val="75000"/>
                    </a:srgbClr>
                  </a:outerShdw>
                </a:effectLst>
                <a:latin typeface="Calibri"/>
              </a:rPr>
              <a:t>The mission of the Commission shall be to authorize high-quality public charter schools throughout the State.</a:t>
            </a:r>
          </a:p>
        </p:txBody>
      </p:sp>
      <p:sp>
        <p:nvSpPr>
          <p:cNvPr id="5" name="TextBox 4"/>
          <p:cNvSpPr txBox="1"/>
          <p:nvPr/>
        </p:nvSpPr>
        <p:spPr>
          <a:xfrm>
            <a:off x="0" y="9626600"/>
            <a:ext cx="13004800" cy="121920"/>
          </a:xfrm>
          <a:prstGeom prst="rect">
            <a:avLst/>
          </a:prstGeom>
        </p:spPr>
        <p:txBody>
          <a:bodyPr wrap="none" lIns="254000" tIns="0" rIns="254000" bIns="0" anchor="t"/>
          <a:lstStyle/>
          <a:p>
            <a:pPr algn="l"/>
            <a:r>
              <a:rPr lang="en-US" sz="800" b="1">
                <a:solidFill>
                  <a:srgbClr val="FFFFFF"/>
                </a:solidFill>
                <a:latin typeface="Calibri"/>
              </a:rPr>
              <a:t>cc: Jeff Kubina - https://www.flickr.com/photos/95118988@N00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0" y="0"/>
            <a:ext cx="13004800" cy="9753600"/>
          </a:xfrm>
          <a:prstGeom prst="rect">
            <a:avLst/>
          </a:prstGeom>
        </p:spPr>
      </p:pic>
      <p:pic>
        <p:nvPicPr>
          <p:cNvPr id="3" name="Picture 2"/>
          <p:cNvPicPr>
            <a:picLocks noChangeAspect="1"/>
          </p:cNvPicPr>
          <p:nvPr/>
        </p:nvPicPr>
        <p:blipFill>
          <a:blip r:embed="rId4"/>
          <a:stretch>
            <a:fillRect/>
          </a:stretch>
        </p:blipFill>
        <p:spPr>
          <a:xfrm>
            <a:off x="0" y="4145280"/>
            <a:ext cx="13004800" cy="1463040"/>
          </a:xfrm>
          <a:prstGeom prst="rect">
            <a:avLst/>
          </a:prstGeom>
        </p:spPr>
      </p:pic>
      <p:sp>
        <p:nvSpPr>
          <p:cNvPr id="4" name="TextBox 3"/>
          <p:cNvSpPr txBox="1"/>
          <p:nvPr/>
        </p:nvSpPr>
        <p:spPr>
          <a:xfrm>
            <a:off x="0" y="4145280"/>
            <a:ext cx="13004800" cy="1463040"/>
          </a:xfrm>
          <a:prstGeom prst="rect">
            <a:avLst/>
          </a:prstGeom>
        </p:spPr>
        <p:txBody>
          <a:bodyPr wrap="square" lIns="254000" tIns="254000" rIns="254000" bIns="254000" anchor="ctr">
            <a:normAutofit fontScale="92500" lnSpcReduction="20000"/>
          </a:bodyPr>
          <a:lstStyle/>
          <a:p>
            <a:pPr algn="ctr"/>
            <a:r>
              <a:rPr lang="en-US" sz="8000" b="0">
                <a:solidFill>
                  <a:srgbClr val="FFFFFF"/>
                </a:solidFill>
                <a:effectLst>
                  <a:outerShdw blurRad="20000" dist="30000" dir="2700000">
                    <a:srgbClr val="000000">
                      <a:alpha val="75000"/>
                    </a:srgbClr>
                  </a:outerShdw>
                </a:effectLst>
                <a:latin typeface="Calibri"/>
              </a:rPr>
              <a:t>High-quality charter schools</a:t>
            </a:r>
          </a:p>
        </p:txBody>
      </p:sp>
      <p:sp>
        <p:nvSpPr>
          <p:cNvPr id="5" name="TextBox 4"/>
          <p:cNvSpPr txBox="1"/>
          <p:nvPr/>
        </p:nvSpPr>
        <p:spPr>
          <a:xfrm>
            <a:off x="0" y="9626600"/>
            <a:ext cx="13004800" cy="121920"/>
          </a:xfrm>
          <a:prstGeom prst="rect">
            <a:avLst/>
          </a:prstGeom>
        </p:spPr>
        <p:txBody>
          <a:bodyPr wrap="none" lIns="254000" tIns="0" rIns="254000" bIns="0" anchor="t"/>
          <a:lstStyle/>
          <a:p>
            <a:pPr algn="l"/>
            <a:r>
              <a:rPr lang="en-US" sz="800" b="1">
                <a:solidFill>
                  <a:srgbClr val="FFFFFF"/>
                </a:solidFill>
                <a:latin typeface="Calibri"/>
              </a:rPr>
              <a:t>cc: superkimbo - https://www.flickr.com/photos/8107002@N03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0" y="0"/>
            <a:ext cx="13004800" cy="9753600"/>
          </a:xfrm>
          <a:prstGeom prst="rect">
            <a:avLst/>
          </a:prstGeom>
        </p:spPr>
      </p:pic>
      <p:pic>
        <p:nvPicPr>
          <p:cNvPr id="3" name="Picture 2"/>
          <p:cNvPicPr>
            <a:picLocks noChangeAspect="1"/>
          </p:cNvPicPr>
          <p:nvPr/>
        </p:nvPicPr>
        <p:blipFill>
          <a:blip r:embed="rId4"/>
          <a:stretch>
            <a:fillRect/>
          </a:stretch>
        </p:blipFill>
        <p:spPr>
          <a:xfrm>
            <a:off x="0" y="0"/>
            <a:ext cx="13004800" cy="9753600"/>
          </a:xfrm>
          <a:prstGeom prst="rect">
            <a:avLst/>
          </a:prstGeom>
        </p:spPr>
      </p:pic>
      <p:sp>
        <p:nvSpPr>
          <p:cNvPr id="4" name="TextBox 3"/>
          <p:cNvSpPr txBox="1"/>
          <p:nvPr/>
        </p:nvSpPr>
        <p:spPr>
          <a:xfrm>
            <a:off x="0" y="508000"/>
            <a:ext cx="13004800" cy="868680"/>
          </a:xfrm>
          <a:prstGeom prst="rect">
            <a:avLst/>
          </a:prstGeom>
        </p:spPr>
        <p:txBody>
          <a:bodyPr wrap="none" lIns="254000" tIns="0" rIns="254000" bIns="0" anchor="t"/>
          <a:lstStyle/>
          <a:p>
            <a:pPr algn="ctr"/>
            <a:r>
              <a:rPr lang="en-US" sz="5700" b="1">
                <a:solidFill>
                  <a:srgbClr val="FFFFFF"/>
                </a:solidFill>
                <a:effectLst>
                  <a:outerShdw blurRad="20000" dist="30000" dir="2700000">
                    <a:srgbClr val="000000">
                      <a:alpha val="80000"/>
                    </a:srgbClr>
                  </a:outerShdw>
                </a:effectLst>
                <a:latin typeface="Calibri"/>
              </a:rPr>
              <a:t>Principles of Charter Authorizing</a:t>
            </a:r>
          </a:p>
        </p:txBody>
      </p:sp>
      <p:sp>
        <p:nvSpPr>
          <p:cNvPr id="5" name="TextBox 4"/>
          <p:cNvSpPr txBox="1"/>
          <p:nvPr/>
        </p:nvSpPr>
        <p:spPr>
          <a:xfrm>
            <a:off x="254000" y="1884680"/>
            <a:ext cx="12496800" cy="6523228"/>
          </a:xfrm>
          <a:prstGeom prst="rect">
            <a:avLst/>
          </a:prstGeom>
        </p:spPr>
        <p:txBody>
          <a:bodyPr wrap="square">
            <a:normAutofit/>
          </a:bodyPr>
          <a:lstStyle/>
          <a:p>
            <a:pPr marL="762000" indent="-762000" algn="l">
              <a:lnSpc>
                <a:spcPct val="115200"/>
              </a:lnSpc>
              <a:buFont typeface="Calibri"/>
              <a:buChar char="•"/>
            </a:pPr>
            <a:r>
              <a:rPr lang="en-US" sz="7200" b="0">
                <a:solidFill>
                  <a:srgbClr val="FFFFFF"/>
                </a:solidFill>
                <a:effectLst>
                  <a:outerShdw blurRad="20000" dist="30000" dir="2700000">
                    <a:srgbClr val="000000">
                      <a:alpha val="75000"/>
                    </a:srgbClr>
                  </a:outerShdw>
                </a:effectLst>
                <a:latin typeface="Calibri"/>
              </a:rPr>
              <a:t>Maintain High Standards for Schools</a:t>
            </a:r>
          </a:p>
          <a:p>
            <a:pPr marL="762000" indent="-762000" algn="l">
              <a:lnSpc>
                <a:spcPct val="115200"/>
              </a:lnSpc>
              <a:buFont typeface="Calibri"/>
              <a:buChar char="•"/>
            </a:pPr>
            <a:r>
              <a:rPr lang="en-US" sz="7200" b="0">
                <a:solidFill>
                  <a:srgbClr val="FFFFFF"/>
                </a:solidFill>
                <a:effectLst>
                  <a:outerShdw blurRad="20000" dist="30000" dir="2700000">
                    <a:srgbClr val="000000">
                      <a:alpha val="75000"/>
                    </a:srgbClr>
                  </a:outerShdw>
                </a:effectLst>
                <a:latin typeface="Calibri"/>
              </a:rPr>
              <a:t>Uphold School Autonomy</a:t>
            </a:r>
          </a:p>
          <a:p>
            <a:pPr marL="762000" indent="-762000" algn="l">
              <a:lnSpc>
                <a:spcPct val="115200"/>
              </a:lnSpc>
              <a:buFont typeface="Calibri"/>
              <a:buChar char="•"/>
            </a:pPr>
            <a:r>
              <a:rPr lang="en-US" sz="7200" b="0">
                <a:solidFill>
                  <a:srgbClr val="FFFFFF"/>
                </a:solidFill>
                <a:effectLst>
                  <a:outerShdw blurRad="20000" dist="30000" dir="2700000">
                    <a:srgbClr val="000000">
                      <a:alpha val="75000"/>
                    </a:srgbClr>
                  </a:outerShdw>
                </a:effectLst>
                <a:latin typeface="Calibri"/>
              </a:rPr>
              <a:t>Protect Student and Public Interests</a:t>
            </a:r>
          </a:p>
        </p:txBody>
      </p:sp>
      <p:sp>
        <p:nvSpPr>
          <p:cNvPr id="6" name="TextBox 5"/>
          <p:cNvSpPr txBox="1"/>
          <p:nvPr/>
        </p:nvSpPr>
        <p:spPr>
          <a:xfrm>
            <a:off x="0" y="9626600"/>
            <a:ext cx="13004800" cy="121920"/>
          </a:xfrm>
          <a:prstGeom prst="rect">
            <a:avLst/>
          </a:prstGeom>
        </p:spPr>
        <p:txBody>
          <a:bodyPr wrap="none" lIns="254000" tIns="0" rIns="254000" bIns="0" anchor="t"/>
          <a:lstStyle/>
          <a:p>
            <a:pPr algn="l"/>
            <a:r>
              <a:rPr lang="en-US" sz="800" b="1">
                <a:solidFill>
                  <a:srgbClr val="FFFFFF"/>
                </a:solidFill>
                <a:latin typeface="Calibri"/>
              </a:rPr>
              <a:t>cc: superkimbo - https://www.flickr.com/photos/8107002@N03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0" y="0"/>
            <a:ext cx="13004800" cy="9753600"/>
          </a:xfrm>
          <a:prstGeom prst="rect">
            <a:avLst/>
          </a:prstGeom>
        </p:spPr>
      </p:pic>
      <p:pic>
        <p:nvPicPr>
          <p:cNvPr id="3" name="Picture 2"/>
          <p:cNvPicPr>
            <a:picLocks noChangeAspect="1"/>
          </p:cNvPicPr>
          <p:nvPr/>
        </p:nvPicPr>
        <p:blipFill>
          <a:blip r:embed="rId4"/>
          <a:stretch>
            <a:fillRect/>
          </a:stretch>
        </p:blipFill>
        <p:spPr>
          <a:xfrm>
            <a:off x="0" y="0"/>
            <a:ext cx="13004800" cy="9753600"/>
          </a:xfrm>
          <a:prstGeom prst="rect">
            <a:avLst/>
          </a:prstGeom>
        </p:spPr>
      </p:pic>
      <p:sp>
        <p:nvSpPr>
          <p:cNvPr id="4" name="TextBox 3"/>
          <p:cNvSpPr txBox="1"/>
          <p:nvPr/>
        </p:nvSpPr>
        <p:spPr>
          <a:xfrm>
            <a:off x="0" y="508000"/>
            <a:ext cx="13004800" cy="1097280"/>
          </a:xfrm>
          <a:prstGeom prst="rect">
            <a:avLst/>
          </a:prstGeom>
        </p:spPr>
        <p:txBody>
          <a:bodyPr wrap="none" lIns="254000" tIns="0" rIns="254000" bIns="0" anchor="t"/>
          <a:lstStyle/>
          <a:p>
            <a:pPr algn="ctr"/>
            <a:r>
              <a:rPr lang="en-US" sz="7200" b="1">
                <a:solidFill>
                  <a:srgbClr val="FFFFFF"/>
                </a:solidFill>
                <a:effectLst>
                  <a:outerShdw blurRad="20000" dist="30000" dir="2700000">
                    <a:srgbClr val="000000">
                      <a:alpha val="80000"/>
                    </a:srgbClr>
                  </a:outerShdw>
                </a:effectLst>
                <a:latin typeface="Calibri"/>
              </a:rPr>
              <a:t>Standards for Authorizing</a:t>
            </a:r>
          </a:p>
        </p:txBody>
      </p:sp>
      <p:sp>
        <p:nvSpPr>
          <p:cNvPr id="5" name="TextBox 4"/>
          <p:cNvSpPr txBox="1"/>
          <p:nvPr/>
        </p:nvSpPr>
        <p:spPr>
          <a:xfrm>
            <a:off x="254000" y="2113280"/>
            <a:ext cx="12496800" cy="6803238"/>
          </a:xfrm>
          <a:prstGeom prst="rect">
            <a:avLst/>
          </a:prstGeom>
        </p:spPr>
        <p:txBody>
          <a:bodyPr wrap="square">
            <a:normAutofit/>
          </a:bodyPr>
          <a:lstStyle/>
          <a:p>
            <a:pPr marL="762000" indent="-762000" algn="l">
              <a:lnSpc>
                <a:spcPct val="99200"/>
              </a:lnSpc>
              <a:buFont typeface="Calibri"/>
              <a:buChar char="•"/>
            </a:pPr>
            <a:r>
              <a:rPr lang="en-US" sz="6200" b="0">
                <a:solidFill>
                  <a:srgbClr val="FFFFFF"/>
                </a:solidFill>
                <a:effectLst>
                  <a:outerShdw blurRad="20000" dist="30000" dir="2700000">
                    <a:srgbClr val="000000">
                      <a:alpha val="75000"/>
                    </a:srgbClr>
                  </a:outerShdw>
                </a:effectLst>
                <a:latin typeface="Calibri"/>
              </a:rPr>
              <a:t>Agency Committment &amp; Capacity</a:t>
            </a:r>
          </a:p>
          <a:p>
            <a:pPr marL="762000" indent="-762000" algn="l">
              <a:lnSpc>
                <a:spcPct val="99200"/>
              </a:lnSpc>
              <a:buFont typeface="Calibri"/>
              <a:buChar char="•"/>
            </a:pPr>
            <a:r>
              <a:rPr lang="en-US" sz="6200" b="0">
                <a:solidFill>
                  <a:srgbClr val="FFFFFF"/>
                </a:solidFill>
                <a:effectLst>
                  <a:outerShdw blurRad="20000" dist="30000" dir="2700000">
                    <a:srgbClr val="000000">
                      <a:alpha val="75000"/>
                    </a:srgbClr>
                  </a:outerShdw>
                </a:effectLst>
                <a:latin typeface="Calibri"/>
              </a:rPr>
              <a:t>Application Process &amp; Decision Making</a:t>
            </a:r>
          </a:p>
          <a:p>
            <a:pPr marL="762000" indent="-762000" algn="l">
              <a:lnSpc>
                <a:spcPct val="99200"/>
              </a:lnSpc>
              <a:buFont typeface="Calibri"/>
              <a:buChar char="•"/>
            </a:pPr>
            <a:r>
              <a:rPr lang="en-US" sz="6200" b="0">
                <a:solidFill>
                  <a:srgbClr val="FFFFFF"/>
                </a:solidFill>
                <a:effectLst>
                  <a:outerShdw blurRad="20000" dist="30000" dir="2700000">
                    <a:srgbClr val="000000">
                      <a:alpha val="75000"/>
                    </a:srgbClr>
                  </a:outerShdw>
                </a:effectLst>
                <a:latin typeface="Calibri"/>
              </a:rPr>
              <a:t>Performance Contracting</a:t>
            </a:r>
          </a:p>
          <a:p>
            <a:pPr marL="762000" indent="-762000" algn="l">
              <a:lnSpc>
                <a:spcPct val="99200"/>
              </a:lnSpc>
              <a:buFont typeface="Calibri"/>
              <a:buChar char="•"/>
            </a:pPr>
            <a:r>
              <a:rPr lang="en-US" sz="6200" b="0">
                <a:solidFill>
                  <a:srgbClr val="FFFFFF"/>
                </a:solidFill>
                <a:effectLst>
                  <a:outerShdw blurRad="20000" dist="30000" dir="2700000">
                    <a:srgbClr val="000000">
                      <a:alpha val="75000"/>
                    </a:srgbClr>
                  </a:outerShdw>
                </a:effectLst>
                <a:latin typeface="Calibri"/>
              </a:rPr>
              <a:t>Ongoing Oversight &amp; Evaluation</a:t>
            </a:r>
          </a:p>
          <a:p>
            <a:pPr marL="762000" indent="-762000" algn="l">
              <a:lnSpc>
                <a:spcPct val="99200"/>
              </a:lnSpc>
              <a:buFont typeface="Calibri"/>
              <a:buChar char="•"/>
            </a:pPr>
            <a:r>
              <a:rPr lang="en-US" sz="6200" b="0">
                <a:solidFill>
                  <a:srgbClr val="FFFFFF"/>
                </a:solidFill>
                <a:effectLst>
                  <a:outerShdw blurRad="20000" dist="30000" dir="2700000">
                    <a:srgbClr val="000000">
                      <a:alpha val="75000"/>
                    </a:srgbClr>
                  </a:outerShdw>
                </a:effectLst>
                <a:latin typeface="Calibri"/>
              </a:rPr>
              <a:t>Revocation &amp; Renewal Decision Making</a:t>
            </a:r>
          </a:p>
        </p:txBody>
      </p:sp>
      <p:sp>
        <p:nvSpPr>
          <p:cNvPr id="6" name="TextBox 5"/>
          <p:cNvSpPr txBox="1"/>
          <p:nvPr/>
        </p:nvSpPr>
        <p:spPr>
          <a:xfrm>
            <a:off x="0" y="9626600"/>
            <a:ext cx="13004800" cy="121920"/>
          </a:xfrm>
          <a:prstGeom prst="rect">
            <a:avLst/>
          </a:prstGeom>
        </p:spPr>
        <p:txBody>
          <a:bodyPr wrap="none" lIns="254000" tIns="0" rIns="254000" bIns="0" anchor="t"/>
          <a:lstStyle/>
          <a:p>
            <a:pPr algn="l"/>
            <a:r>
              <a:rPr lang="en-US" sz="800" b="1">
                <a:solidFill>
                  <a:srgbClr val="FFFFFF"/>
                </a:solidFill>
                <a:latin typeface="Calibri"/>
              </a:rPr>
              <a:t>cc: Mrs4duh - https://www.flickr.com/photos/33118900@N07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170</Words>
  <Application>Microsoft Office PowerPoint</Application>
  <PresentationFormat>Custom</PresentationFormat>
  <Paragraphs>34</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Mission and Charge of the Commission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Endo</dc:creator>
  <cp:lastModifiedBy>Lauren Endo</cp:lastModifiedBy>
  <cp:revision>8</cp:revision>
  <dcterms:created xsi:type="dcterms:W3CDTF">2006-08-16T00:00:00Z</dcterms:created>
  <dcterms:modified xsi:type="dcterms:W3CDTF">2016-09-30T03:29:46Z</dcterms:modified>
</cp:coreProperties>
</file>