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3004800" cy="97536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56" d="100"/>
          <a:sy n="56" d="100"/>
        </p:scale>
        <p:origin x="1541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030218"/>
            <a:ext cx="13004800" cy="241960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4140200"/>
            <a:ext cx="13004800" cy="176784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ctr"/>
            <a:r>
              <a:rPr lang="en-US" sz="11600" b="1" dirty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80000"/>
                    </a:srgbClr>
                  </a:outerShdw>
                </a:effectLst>
                <a:latin typeface="Calibri"/>
              </a:rPr>
              <a:t>Federal Programs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035040"/>
            <a:ext cx="13004800" cy="30480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ctr"/>
            <a:r>
              <a:rPr lang="en-US" sz="3600" b="0" dirty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Katy </a:t>
            </a:r>
            <a:r>
              <a:rPr lang="en-US" sz="3600" b="0" dirty="0" err="1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DeBruin</a:t>
            </a:r>
            <a:r>
              <a:rPr lang="en-US" sz="3600" b="0" dirty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 </a:t>
            </a:r>
            <a:r>
              <a:rPr lang="en-US" sz="3600" b="0" dirty="0" err="1" smtClean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Plencner</a:t>
            </a:r>
            <a:endParaRPr lang="en-US" sz="3600" b="0" dirty="0">
              <a:solidFill>
                <a:srgbClr val="FFFFFF"/>
              </a:solidFill>
              <a:effectLst>
                <a:outerShdw blurRad="20000" dist="30000" dir="2700000">
                  <a:srgbClr val="000000">
                    <a:alpha val="75000"/>
                  </a:srgbClr>
                </a:outerShdw>
              </a:effectLst>
              <a:latin typeface="Calibri"/>
            </a:endParaRPr>
          </a:p>
          <a:p>
            <a:pPr algn="ctr"/>
            <a:r>
              <a:rPr lang="en-US" sz="3600" b="0" dirty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Title I Ed. </a:t>
            </a:r>
            <a:r>
              <a:rPr lang="en-US" sz="3600" b="0" dirty="0" smtClean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Specialist/Linker</a:t>
            </a:r>
          </a:p>
          <a:p>
            <a:pPr algn="ctr"/>
            <a:endParaRPr lang="en-US" sz="3600" b="0" dirty="0">
              <a:solidFill>
                <a:srgbClr val="FFFFFF"/>
              </a:solidFill>
              <a:effectLst>
                <a:outerShdw blurRad="20000" dist="30000" dir="2700000">
                  <a:srgbClr val="000000">
                    <a:alpha val="75000"/>
                  </a:srgbClr>
                </a:outerShdw>
              </a:effectLst>
              <a:latin typeface="Calibri"/>
            </a:endParaRPr>
          </a:p>
          <a:p>
            <a:pPr algn="ctr"/>
            <a:r>
              <a:rPr lang="en-US" sz="3600" b="0" dirty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Kaleo </a:t>
            </a:r>
            <a:r>
              <a:rPr lang="en-US" sz="3600" b="0" dirty="0" smtClean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Iwasaki</a:t>
            </a:r>
            <a:endParaRPr lang="en-US" sz="3600" b="0" dirty="0">
              <a:solidFill>
                <a:srgbClr val="FFFFFF"/>
              </a:solidFill>
              <a:effectLst>
                <a:outerShdw blurRad="20000" dist="30000" dir="2700000">
                  <a:srgbClr val="000000">
                    <a:alpha val="75000"/>
                  </a:srgbClr>
                </a:outerShdw>
              </a:effectLst>
              <a:latin typeface="Calibri"/>
            </a:endParaRPr>
          </a:p>
          <a:p>
            <a:pPr algn="ctr"/>
            <a:r>
              <a:rPr lang="en-US" sz="3600" b="0" dirty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Federal Programs Liaison/Coordinator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9626600"/>
            <a:ext cx="13004800" cy="12192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l"/>
            <a:r>
              <a:rPr lang="en-US" sz="800" b="1">
                <a:solidFill>
                  <a:srgbClr val="FFFFFF"/>
                </a:solidFill>
                <a:latin typeface="Calibri"/>
              </a:rPr>
              <a:t>cc: JonathanCohen - https://www.flickr.com/photos/34580986@N03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508000"/>
            <a:ext cx="13004800" cy="97536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ctr"/>
            <a:r>
              <a:rPr lang="en-US" sz="6400" b="1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80000"/>
                    </a:srgbClr>
                  </a:outerShdw>
                </a:effectLst>
                <a:latin typeface="Calibri"/>
              </a:rPr>
              <a:t>Title I: High Poverty Students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4000" y="1991360"/>
            <a:ext cx="12496800" cy="6801206"/>
          </a:xfrm>
          <a:prstGeom prst="rect">
            <a:avLst/>
          </a:prstGeom>
        </p:spPr>
        <p:txBody>
          <a:bodyPr wrap="square">
            <a:normAutofit fontScale="92500" lnSpcReduction="20000"/>
          </a:bodyPr>
          <a:lstStyle/>
          <a:p>
            <a:pPr algn="l">
              <a:lnSpc>
                <a:spcPct val="92800"/>
              </a:lnSpc>
            </a:pPr>
            <a:endParaRPr lang="en-US" sz="5800" b="0" dirty="0" smtClean="0">
              <a:solidFill>
                <a:srgbClr val="FFFFFF"/>
              </a:solidFill>
              <a:effectLst>
                <a:outerShdw blurRad="20000" dist="30000" dir="2700000">
                  <a:srgbClr val="000000">
                    <a:alpha val="75000"/>
                  </a:srgbClr>
                </a:outerShdw>
              </a:effectLst>
              <a:latin typeface="Calibri"/>
            </a:endParaRPr>
          </a:p>
          <a:p>
            <a:pPr marL="857250" indent="-857250">
              <a:lnSpc>
                <a:spcPct val="92800"/>
              </a:lnSpc>
              <a:buFont typeface="Arial" panose="020B0604020202020204" pitchFamily="34" charset="0"/>
              <a:buChar char="•"/>
            </a:pPr>
            <a:r>
              <a:rPr lang="en-US" sz="6000" dirty="0">
                <a:solidFill>
                  <a:schemeClr val="bg1"/>
                </a:solidFill>
              </a:rPr>
              <a:t>Provides supplemental funding to schools who meet the needs of “ At-Risk” and Low-Income” </a:t>
            </a:r>
            <a:r>
              <a:rPr lang="en-US" sz="6000" dirty="0" smtClean="0">
                <a:solidFill>
                  <a:schemeClr val="bg1"/>
                </a:solidFill>
              </a:rPr>
              <a:t>students</a:t>
            </a:r>
          </a:p>
          <a:p>
            <a:pPr marL="857250" indent="-857250">
              <a:lnSpc>
                <a:spcPct val="92800"/>
              </a:lnSpc>
              <a:buFont typeface="Arial" panose="020B0604020202020204" pitchFamily="34" charset="0"/>
              <a:buChar char="•"/>
            </a:pPr>
            <a:endParaRPr lang="en-US" sz="6000" dirty="0" smtClean="0">
              <a:solidFill>
                <a:schemeClr val="bg1"/>
              </a:solidFill>
            </a:endParaRPr>
          </a:p>
          <a:p>
            <a:pPr marL="857250" indent="-857250">
              <a:lnSpc>
                <a:spcPct val="92800"/>
              </a:lnSpc>
              <a:buFont typeface="Arial" panose="020B0604020202020204" pitchFamily="34" charset="0"/>
              <a:buChar char="•"/>
            </a:pPr>
            <a:r>
              <a:rPr lang="en-US" sz="5800" b="0" dirty="0" smtClean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Feds </a:t>
            </a:r>
            <a:r>
              <a:rPr lang="en-US" sz="5800" b="0" dirty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measure poverty by “free-and-reduced lunch” </a:t>
            </a:r>
            <a:r>
              <a:rPr lang="en-US" sz="5800" b="0" dirty="0" smtClean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count;47.2</a:t>
            </a:r>
            <a:r>
              <a:rPr lang="en-US" sz="5800" b="0" dirty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% to qualify</a:t>
            </a:r>
            <a:r>
              <a:rPr lang="en-US" sz="5800" b="0" dirty="0" smtClean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.</a:t>
            </a:r>
          </a:p>
          <a:p>
            <a:pPr marL="857250" indent="-857250">
              <a:lnSpc>
                <a:spcPct val="92800"/>
              </a:lnSpc>
              <a:buFont typeface="Arial" panose="020B0604020202020204" pitchFamily="34" charset="0"/>
              <a:buChar char="•"/>
            </a:pPr>
            <a:endParaRPr lang="en-US" sz="5800" b="0" dirty="0">
              <a:solidFill>
                <a:srgbClr val="FFFFFF"/>
              </a:solidFill>
              <a:effectLst>
                <a:outerShdw blurRad="20000" dist="30000" dir="2700000">
                  <a:srgbClr val="000000">
                    <a:alpha val="75000"/>
                  </a:srgbClr>
                </a:outerShdw>
              </a:effectLst>
              <a:latin typeface="Calibri"/>
            </a:endParaRPr>
          </a:p>
          <a:p>
            <a:pPr marL="857250" indent="-857250" algn="l">
              <a:lnSpc>
                <a:spcPct val="92800"/>
              </a:lnSpc>
              <a:buFont typeface="Arial" panose="020B0604020202020204" pitchFamily="34" charset="0"/>
              <a:buChar char="•"/>
            </a:pPr>
            <a:r>
              <a:rPr lang="en-US" sz="5800" b="0" dirty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Funding is based on prior-year student count.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9626600"/>
            <a:ext cx="13004800" cy="12192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l"/>
            <a:r>
              <a:rPr lang="en-US" sz="800" b="1">
                <a:solidFill>
                  <a:srgbClr val="FFFFFF"/>
                </a:solidFill>
                <a:latin typeface="Calibri"/>
              </a:rPr>
              <a:t>cc: srgpicker - https://www.flickr.com/photos/91485322@N00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508000"/>
            <a:ext cx="13004800" cy="120396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ctr"/>
            <a:r>
              <a:rPr lang="en-US" sz="7900" b="1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80000"/>
                    </a:srgbClr>
                  </a:outerShdw>
                </a:effectLst>
                <a:latin typeface="Calibri"/>
              </a:rPr>
              <a:t>Title II: Teacher Quality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4000" y="2219960"/>
            <a:ext cx="12496800" cy="6976770"/>
          </a:xfrm>
          <a:prstGeom prst="rect">
            <a:avLst/>
          </a:prstGeom>
        </p:spPr>
        <p:txBody>
          <a:bodyPr wrap="square">
            <a:normAutofit fontScale="92500" lnSpcReduction="10000"/>
          </a:bodyPr>
          <a:lstStyle/>
          <a:p>
            <a:pPr marL="762000" indent="-762000" algn="l">
              <a:lnSpc>
                <a:spcPct val="108800"/>
              </a:lnSpc>
              <a:buFont typeface="Calibri"/>
              <a:buChar char="•"/>
            </a:pPr>
            <a:r>
              <a:rPr lang="en-US" sz="6800" b="0" dirty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Provides supplemental funding in the areas of Professional Development and Non HQ Teachers</a:t>
            </a:r>
            <a:r>
              <a:rPr lang="en-US" sz="6800" b="0" dirty="0" smtClean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.</a:t>
            </a:r>
          </a:p>
          <a:p>
            <a:pPr marL="762000" indent="-762000" algn="l">
              <a:lnSpc>
                <a:spcPct val="108800"/>
              </a:lnSpc>
              <a:buFont typeface="Calibri"/>
              <a:buChar char="•"/>
            </a:pPr>
            <a:endParaRPr lang="en-US" sz="6800" b="0" dirty="0">
              <a:solidFill>
                <a:srgbClr val="FFFFFF"/>
              </a:solidFill>
              <a:effectLst>
                <a:outerShdw blurRad="20000" dist="30000" dir="2700000">
                  <a:srgbClr val="000000">
                    <a:alpha val="75000"/>
                  </a:srgbClr>
                </a:outerShdw>
              </a:effectLst>
              <a:latin typeface="Calibri"/>
            </a:endParaRPr>
          </a:p>
          <a:p>
            <a:pPr marL="762000" indent="-762000" algn="l">
              <a:lnSpc>
                <a:spcPct val="108800"/>
              </a:lnSpc>
              <a:buFont typeface="Calibri"/>
              <a:buChar char="•"/>
            </a:pPr>
            <a:r>
              <a:rPr lang="en-US" sz="6800" b="0" dirty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Funding based on prior school year teacher count.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9626600"/>
            <a:ext cx="13004800" cy="12192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l"/>
            <a:r>
              <a:rPr lang="en-US" sz="800" b="1">
                <a:solidFill>
                  <a:srgbClr val="FFFFFF"/>
                </a:solidFill>
                <a:latin typeface="Calibri"/>
              </a:rPr>
              <a:t>cc: Wonderlane - https://www.flickr.com/photos/71401718@N00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508000"/>
            <a:ext cx="13004800" cy="82296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ctr"/>
            <a:r>
              <a:rPr lang="en-US" sz="5400" b="1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80000"/>
                    </a:srgbClr>
                  </a:outerShdw>
                </a:effectLst>
                <a:latin typeface="Calibri"/>
              </a:rPr>
              <a:t>Title III: English Language Learners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4000" y="1838960"/>
            <a:ext cx="12496800" cy="7364476"/>
          </a:xfrm>
          <a:prstGeom prst="rect">
            <a:avLst/>
          </a:prstGeom>
        </p:spPr>
        <p:txBody>
          <a:bodyPr wrap="square">
            <a:normAutofit/>
          </a:bodyPr>
          <a:lstStyle/>
          <a:p>
            <a:pPr marL="762000" indent="-762000" algn="l">
              <a:lnSpc>
                <a:spcPct val="86400"/>
              </a:lnSpc>
              <a:buFont typeface="Calibri"/>
              <a:buChar char="•"/>
            </a:pPr>
            <a:r>
              <a:rPr lang="en-US" sz="5400" b="0" dirty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Provides schools with funding to ensure that limited English Proficient students attain English proficiency to meet the mandated state </a:t>
            </a:r>
            <a:r>
              <a:rPr lang="en-US" sz="5400" b="0" dirty="0" smtClean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requirements.</a:t>
            </a:r>
            <a:endParaRPr lang="en-US" sz="5400" b="0" dirty="0">
              <a:solidFill>
                <a:srgbClr val="FFFFFF"/>
              </a:solidFill>
              <a:effectLst>
                <a:outerShdw blurRad="20000" dist="30000" dir="2700000">
                  <a:srgbClr val="000000">
                    <a:alpha val="75000"/>
                  </a:srgbClr>
                </a:outerShdw>
              </a:effectLst>
              <a:latin typeface="Calibri"/>
            </a:endParaRPr>
          </a:p>
          <a:p>
            <a:pPr marL="762000" indent="-762000" algn="l">
              <a:lnSpc>
                <a:spcPct val="86400"/>
              </a:lnSpc>
              <a:buFont typeface="Calibri"/>
              <a:buChar char="•"/>
            </a:pPr>
            <a:r>
              <a:rPr lang="en-US" sz="5400" b="0" dirty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All schools must have core ELL Program</a:t>
            </a:r>
            <a:r>
              <a:rPr lang="en-US" sz="5400" b="0" dirty="0" smtClean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.</a:t>
            </a:r>
            <a:endParaRPr lang="en-US" sz="5400" b="0" dirty="0">
              <a:solidFill>
                <a:srgbClr val="FFFFFF"/>
              </a:solidFill>
              <a:effectLst>
                <a:outerShdw blurRad="20000" dist="30000" dir="2700000">
                  <a:srgbClr val="000000">
                    <a:alpha val="75000"/>
                  </a:srgbClr>
                </a:outerShdw>
              </a:effectLst>
              <a:latin typeface="Calibri"/>
            </a:endParaRPr>
          </a:p>
          <a:p>
            <a:pPr marL="762000" indent="-762000" algn="l">
              <a:lnSpc>
                <a:spcPct val="86400"/>
              </a:lnSpc>
              <a:buFont typeface="Calibri"/>
              <a:buChar char="•"/>
            </a:pPr>
            <a:r>
              <a:rPr lang="en-US" sz="5400" b="0" dirty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Funds are supplemental only – to be used for ELL program students.</a:t>
            </a:r>
          </a:p>
          <a:p>
            <a:pPr marL="762000" indent="-762000" algn="l">
              <a:lnSpc>
                <a:spcPct val="86400"/>
              </a:lnSpc>
              <a:buFont typeface="Calibri"/>
              <a:buChar char="•"/>
            </a:pPr>
            <a:r>
              <a:rPr lang="en-US" sz="5400" b="0" dirty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Based on number of ELL students</a:t>
            </a:r>
          </a:p>
          <a:p>
            <a:pPr marL="762000" indent="-762000" algn="l">
              <a:lnSpc>
                <a:spcPct val="86400"/>
              </a:lnSpc>
              <a:buFont typeface="Calibri"/>
              <a:buChar char="•"/>
            </a:pPr>
            <a:r>
              <a:rPr lang="en-US" sz="5400" b="0" dirty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Funds do not allow for ELL Teacher salary.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9626600"/>
            <a:ext cx="13004800" cy="12192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l"/>
            <a:r>
              <a:rPr lang="en-US" sz="800" b="1">
                <a:solidFill>
                  <a:srgbClr val="FFFFFF"/>
                </a:solidFill>
                <a:latin typeface="Calibri"/>
              </a:rPr>
              <a:t>cc: mattack - https://www.flickr.com/photos/86505475@N00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508000"/>
            <a:ext cx="13004800" cy="158496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ctr"/>
            <a:r>
              <a:rPr lang="en-US" sz="10400" b="1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80000"/>
                    </a:srgbClr>
                  </a:outerShdw>
                </a:effectLst>
                <a:latin typeface="Calibri"/>
              </a:rPr>
              <a:t>Special Education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4000" y="2600960"/>
            <a:ext cx="12496800" cy="6523228"/>
          </a:xfrm>
          <a:prstGeom prst="rect">
            <a:avLst/>
          </a:prstGeom>
        </p:spPr>
        <p:txBody>
          <a:bodyPr wrap="square">
            <a:normAutofit/>
          </a:bodyPr>
          <a:lstStyle/>
          <a:p>
            <a:pPr marL="762000" indent="-762000" algn="l">
              <a:lnSpc>
                <a:spcPct val="115200"/>
              </a:lnSpc>
              <a:buFont typeface="Calibri"/>
              <a:buChar char="•"/>
            </a:pPr>
            <a:r>
              <a:rPr lang="en-US" sz="7200" b="0" dirty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Positions provided by DOE based on number and </a:t>
            </a:r>
            <a:r>
              <a:rPr lang="en-US" sz="7200" b="0" dirty="0" smtClean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needs of </a:t>
            </a:r>
            <a:r>
              <a:rPr lang="en-US" sz="7200" b="0" dirty="0" err="1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SpEd</a:t>
            </a:r>
            <a:r>
              <a:rPr lang="en-US" sz="7200" b="0" dirty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 students.</a:t>
            </a:r>
          </a:p>
          <a:p>
            <a:pPr marL="762000" indent="-762000" algn="l">
              <a:lnSpc>
                <a:spcPct val="115200"/>
              </a:lnSpc>
              <a:buFont typeface="Calibri"/>
              <a:buChar char="•"/>
            </a:pPr>
            <a:r>
              <a:rPr lang="en-US" sz="7200" b="0" dirty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Schools work directly with DOE </a:t>
            </a:r>
            <a:r>
              <a:rPr lang="en-US" sz="7200" b="0" dirty="0" err="1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SpEd</a:t>
            </a:r>
            <a:r>
              <a:rPr lang="en-US" sz="7200" b="0" dirty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 office.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9626600"/>
            <a:ext cx="13004800" cy="12192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l"/>
            <a:r>
              <a:rPr lang="en-US" sz="800" b="1">
                <a:solidFill>
                  <a:srgbClr val="FFFFFF"/>
                </a:solidFill>
                <a:latin typeface="Calibri"/>
              </a:rPr>
              <a:t>cc: 消化餅 - https://www.flickr.com/photos/50411490@N06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508000"/>
            <a:ext cx="13004800" cy="219456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ctr"/>
            <a:r>
              <a:rPr lang="en-US" sz="14400" b="1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80000"/>
                    </a:srgbClr>
                  </a:outerShdw>
                </a:effectLst>
                <a:latin typeface="Calibri"/>
              </a:rPr>
              <a:t>Impact Aid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4000" y="3210560"/>
            <a:ext cx="12496800" cy="2616911"/>
          </a:xfrm>
          <a:prstGeom prst="rect">
            <a:avLst/>
          </a:prstGeom>
        </p:spPr>
        <p:txBody>
          <a:bodyPr wrap="square">
            <a:normAutofit/>
          </a:bodyPr>
          <a:lstStyle/>
          <a:p>
            <a:pPr marL="762000" indent="-762000" algn="l">
              <a:lnSpc>
                <a:spcPct val="115200"/>
              </a:lnSpc>
              <a:buFont typeface="Calibri"/>
              <a:buChar char="•"/>
            </a:pPr>
            <a:r>
              <a:rPr lang="en-US" sz="7200" b="0" dirty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No use restrictions.</a:t>
            </a:r>
          </a:p>
          <a:p>
            <a:pPr marL="762000" indent="-762000" algn="l">
              <a:lnSpc>
                <a:spcPct val="115200"/>
              </a:lnSpc>
              <a:buFont typeface="Calibri"/>
              <a:buChar char="•"/>
            </a:pPr>
            <a:r>
              <a:rPr lang="en-US" sz="7200" b="0" dirty="0">
                <a:solidFill>
                  <a:srgbClr val="FFFFFF"/>
                </a:solidFill>
                <a:effectLst>
                  <a:outerShdw blurRad="20000" dist="30000" dir="2700000">
                    <a:srgbClr val="000000">
                      <a:alpha val="75000"/>
                    </a:srgbClr>
                  </a:outerShdw>
                </a:effectLst>
                <a:latin typeface="Calibri"/>
              </a:rPr>
              <a:t>Amounts vary year to year.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9626600"/>
            <a:ext cx="13004800" cy="121920"/>
          </a:xfrm>
          <a:prstGeom prst="rect">
            <a:avLst/>
          </a:prstGeom>
        </p:spPr>
        <p:txBody>
          <a:bodyPr wrap="none" lIns="254000" tIns="0" rIns="254000" bIns="0" anchor="t"/>
          <a:lstStyle/>
          <a:p>
            <a:pPr algn="l"/>
            <a:r>
              <a:rPr lang="en-US" sz="800" b="1">
                <a:solidFill>
                  <a:srgbClr val="FFFFFF"/>
                </a:solidFill>
                <a:latin typeface="Calibri"/>
              </a:rPr>
              <a:t>cc: Giridhar-Photography - https://www.flickr.com/photos/33710980@N02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227</Words>
  <Application>Microsoft Office PowerPoint</Application>
  <PresentationFormat>Custom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 Endo</dc:creator>
  <cp:lastModifiedBy>Lauren Endo</cp:lastModifiedBy>
  <cp:revision>3</cp:revision>
  <dcterms:created xsi:type="dcterms:W3CDTF">2006-08-16T00:00:00Z</dcterms:created>
  <dcterms:modified xsi:type="dcterms:W3CDTF">2016-09-30T00:57:28Z</dcterms:modified>
</cp:coreProperties>
</file>