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8" r:id="rId3"/>
    <p:sldId id="259" r:id="rId4"/>
    <p:sldId id="260" r:id="rId5"/>
    <p:sldId id="261" r:id="rId6"/>
    <p:sldId id="262" r:id="rId7"/>
  </p:sldIdLst>
  <p:sldSz cx="13004800" cy="97536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64" autoAdjust="0"/>
    <p:restoredTop sz="86417" autoAdjust="0"/>
  </p:normalViewPr>
  <p:slideViewPr>
    <p:cSldViewPr>
      <p:cViewPr varScale="1">
        <p:scale>
          <a:sx n="59" d="100"/>
          <a:sy n="59" d="100"/>
        </p:scale>
        <p:origin x="56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17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93461FF-272A-4024-B685-A43B9EA1B0CA}" type="datetime1">
              <a:rPr lang="en-US" smtClean="0"/>
              <a:t>9/29/2016</a:t>
            </a:fld>
            <a:endParaRPr lang="en-US"/>
          </a:p>
        </p:txBody>
      </p:sp>
      <p:sp>
        <p:nvSpPr>
          <p:cNvPr id="4" name="Footer Placeholder 3"/>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8AD5EBF9-0F6C-4D3C-B728-1C0626088FCE}" type="slidenum">
              <a:rPr lang="en-US" smtClean="0"/>
              <a:t>‹#›</a:t>
            </a:fld>
            <a:endParaRPr lang="en-US"/>
          </a:p>
        </p:txBody>
      </p:sp>
    </p:spTree>
    <p:extLst>
      <p:ext uri="{BB962C8B-B14F-4D97-AF65-F5344CB8AC3E}">
        <p14:creationId xmlns:p14="http://schemas.microsoft.com/office/powerpoint/2010/main" val="128656137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26560" cy="360045"/>
          </a:xfrm>
          <a:prstGeom prst="rect">
            <a:avLst/>
          </a:prstGeom>
        </p:spPr>
        <p:txBody>
          <a:bodyPr vert="horz" lIns="96661" tIns="48331" rIns="96661" bIns="48331" rtlCol="0"/>
          <a:lstStyle>
            <a:lvl1pPr algn="l">
              <a:defRPr sz="1300"/>
            </a:lvl1pPr>
          </a:lstStyle>
          <a:p>
            <a:endParaRPr lang="cs-CZ" dirty="0"/>
          </a:p>
        </p:txBody>
      </p:sp>
      <p:sp>
        <p:nvSpPr>
          <p:cNvPr id="3" name="Date Placeholder 2"/>
          <p:cNvSpPr>
            <a:spLocks noGrp="1"/>
          </p:cNvSpPr>
          <p:nvPr>
            <p:ph type="dt" idx="1"/>
          </p:nvPr>
        </p:nvSpPr>
        <p:spPr>
          <a:xfrm>
            <a:off x="4475480" y="13930"/>
            <a:ext cx="2738120" cy="341830"/>
          </a:xfrm>
          <a:prstGeom prst="rect">
            <a:avLst/>
          </a:prstGeom>
        </p:spPr>
        <p:txBody>
          <a:bodyPr vert="horz" lIns="96661" tIns="48331" rIns="96661" bIns="48331" rtlCol="0"/>
          <a:lstStyle>
            <a:lvl1pPr algn="r">
              <a:defRPr sz="1300"/>
            </a:lvl1pPr>
          </a:lstStyle>
          <a:p>
            <a:fld id="{0398E747-F894-4D5F-8CEE-284987EAFED1}" type="datetime1">
              <a:rPr lang="en-US" smtClean="0"/>
              <a:t>9/29/2016</a:t>
            </a:fld>
            <a:endParaRPr lang="cs-CZ"/>
          </a:p>
        </p:txBody>
      </p:sp>
      <p:sp>
        <p:nvSpPr>
          <p:cNvPr id="4" name="Slide Image Placeholder 3"/>
          <p:cNvSpPr>
            <a:spLocks noGrp="1" noRot="1" noChangeAspect="1"/>
          </p:cNvSpPr>
          <p:nvPr>
            <p:ph type="sldImg" idx="2"/>
          </p:nvPr>
        </p:nvSpPr>
        <p:spPr>
          <a:xfrm>
            <a:off x="1676400" y="534988"/>
            <a:ext cx="3594100" cy="2697162"/>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0" y="3411856"/>
            <a:ext cx="7239000" cy="3235406"/>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6" name="Footer Placeholder 5"/>
          <p:cNvSpPr>
            <a:spLocks noGrp="1"/>
          </p:cNvSpPr>
          <p:nvPr>
            <p:ph type="ftr" sz="quarter" idx="4"/>
          </p:nvPr>
        </p:nvSpPr>
        <p:spPr>
          <a:xfrm>
            <a:off x="0" y="6827522"/>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4226560" y="6827522"/>
            <a:ext cx="301244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3075940" y="-14605"/>
            <a:ext cx="4226560" cy="360045"/>
          </a:xfrm>
          <a:prstGeom prst="rect">
            <a:avLst/>
          </a:prstGeom>
        </p:spPr>
        <p:txBody>
          <a:bodyPr vert="horz" lIns="96661" tIns="48331" rIns="96661" bIns="48331" rtlCol="0"/>
          <a:lstStyle>
            <a:lvl1pPr algn="r">
              <a:defRPr sz="1300"/>
            </a:lvl1pPr>
          </a:lstStyle>
          <a:p>
            <a:fld id="{5AA60F57-27EE-4A95-AF28-AD624B8C5B93}" type="datetime1">
              <a:rPr lang="en-US" smtClean="0"/>
              <a:t>9/29/2016</a:t>
            </a:fld>
            <a:endParaRPr lang="cs-CZ"/>
          </a:p>
        </p:txBody>
      </p:sp>
      <p:sp>
        <p:nvSpPr>
          <p:cNvPr id="4" name="Slide Image Placeholder 3"/>
          <p:cNvSpPr>
            <a:spLocks noGrp="1" noRot="1" noChangeAspect="1"/>
          </p:cNvSpPr>
          <p:nvPr>
            <p:ph type="sldImg" idx="2"/>
          </p:nvPr>
        </p:nvSpPr>
        <p:spPr>
          <a:xfrm>
            <a:off x="1507912" y="666117"/>
            <a:ext cx="4223175" cy="3167381"/>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228600" y="4343400"/>
            <a:ext cx="6781800" cy="2163445"/>
          </a:xfrm>
          <a:prstGeom prst="rect">
            <a:avLst/>
          </a:prstGeom>
        </p:spPr>
        <p:txBody>
          <a:bodyPr vert="horz" lIns="96661" tIns="48331" rIns="96661" bIns="48331" rtlCol="0"/>
          <a:lstStyle/>
          <a:p>
            <a:r>
              <a:rPr lang="en-US" dirty="0"/>
              <a:t>Last part of applications review is to assess the Applicant's capacity to implement the proposed plans.</a:t>
            </a:r>
          </a:p>
        </p:txBody>
      </p:sp>
      <p:sp>
        <p:nvSpPr>
          <p:cNvPr id="6" name="Footer Placeholder 5"/>
          <p:cNvSpPr>
            <a:spLocks noGrp="1"/>
          </p:cNvSpPr>
          <p:nvPr>
            <p:ph type="ftr" sz="quarter" idx="4"/>
          </p:nvPr>
        </p:nvSpPr>
        <p:spPr>
          <a:xfrm>
            <a:off x="0" y="6827522"/>
            <a:ext cx="4226560" cy="358379"/>
          </a:xfrm>
          <a:prstGeom prst="rect">
            <a:avLst/>
          </a:prstGeom>
        </p:spPr>
        <p:txBody>
          <a:bodyPr vert="horz" lIns="96661" tIns="48331" rIns="96661" bIns="48331" rtlCol="0" anchor="b"/>
          <a:lstStyle>
            <a:lvl1pPr algn="l">
              <a:defRPr sz="1300"/>
            </a:lvl1pPr>
          </a:lstStyle>
          <a:p>
            <a:endParaRPr lang="cs-CZ" dirty="0"/>
          </a:p>
        </p:txBody>
      </p:sp>
      <p:sp>
        <p:nvSpPr>
          <p:cNvPr id="7" name="Slide Number Placeholder 6"/>
          <p:cNvSpPr>
            <a:spLocks noGrp="1"/>
          </p:cNvSpPr>
          <p:nvPr>
            <p:ph type="sldNum" sz="quarter" idx="5"/>
          </p:nvPr>
        </p:nvSpPr>
        <p:spPr>
          <a:xfrm>
            <a:off x="3088640" y="9228852"/>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2895600" y="25401"/>
            <a:ext cx="4226560" cy="360045"/>
          </a:xfrm>
          <a:prstGeom prst="rect">
            <a:avLst/>
          </a:prstGeom>
        </p:spPr>
        <p:txBody>
          <a:bodyPr vert="horz" lIns="96661" tIns="48331" rIns="96661" bIns="48331" rtlCol="0"/>
          <a:lstStyle>
            <a:lvl1pPr algn="r">
              <a:defRPr sz="1300"/>
            </a:lvl1pPr>
          </a:lstStyle>
          <a:p>
            <a:fld id="{A48B7A6F-A002-4939-AEAE-54276AFE9F0F}" type="datetime1">
              <a:rPr lang="en-US" smtClean="0"/>
              <a:t>9/29/2016</a:t>
            </a:fld>
            <a:endParaRPr lang="cs-CZ"/>
          </a:p>
        </p:txBody>
      </p:sp>
      <p:sp>
        <p:nvSpPr>
          <p:cNvPr id="4" name="Slide Image Placeholder 3"/>
          <p:cNvSpPr>
            <a:spLocks noGrp="1" noRot="1" noChangeAspect="1"/>
          </p:cNvSpPr>
          <p:nvPr>
            <p:ph type="sldImg" idx="2"/>
          </p:nvPr>
        </p:nvSpPr>
        <p:spPr>
          <a:xfrm>
            <a:off x="1447800" y="676431"/>
            <a:ext cx="4343400" cy="3257551"/>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511175" y="4419600"/>
            <a:ext cx="6216650" cy="3235406"/>
          </a:xfrm>
          <a:prstGeom prst="rect">
            <a:avLst/>
          </a:prstGeom>
        </p:spPr>
        <p:txBody>
          <a:bodyPr vert="horz" lIns="96661" tIns="48331" rIns="96661" bIns="48331" rtlCol="0"/>
          <a:lstStyle/>
          <a:p>
            <a:r>
              <a:rPr lang="en-US" sz="1300" dirty="0"/>
              <a:t>Evaluators and Commissioners will assess the Applicant Team's evidence of capacity in each of the three areas of the Application: Academic Capacity; Organizational Capacity and the Financial Capacity.   </a:t>
            </a:r>
          </a:p>
          <a:p>
            <a:r>
              <a:rPr lang="en-US" sz="1300" dirty="0"/>
              <a:t/>
            </a:r>
            <a:br>
              <a:rPr lang="en-US" sz="1300" dirty="0"/>
            </a:br>
            <a:r>
              <a:rPr lang="en-US" sz="1300" dirty="0"/>
              <a:t>Has the Applicant Team articulated in writing and through their Capacity Interview a strong Academic Plan that not only tells the WHAT, but the HOW?</a:t>
            </a:r>
          </a:p>
          <a:p>
            <a:r>
              <a:rPr lang="en-US" sz="1300" dirty="0"/>
              <a:t> </a:t>
            </a:r>
            <a:br>
              <a:rPr lang="en-US" sz="1300" dirty="0"/>
            </a:br>
            <a:r>
              <a:rPr lang="en-US" sz="1300" dirty="0"/>
              <a:t>Has the Applicant Team articulated a governance, organizational and operational plan that makes sense?  Is the Academic Plan that was articulated implementable and financially viable? </a:t>
            </a:r>
          </a:p>
          <a:p>
            <a:r>
              <a:rPr lang="en-US" sz="1300" dirty="0"/>
              <a:t>All three areas must fit together in a nice round ball that will "roll" smoothly.  You must have all three of these components in order to make it work.  </a:t>
            </a:r>
          </a:p>
          <a:p>
            <a:r>
              <a:rPr lang="en-US" sz="1300" dirty="0"/>
              <a:t> </a:t>
            </a:r>
          </a:p>
          <a:p>
            <a:endParaRPr lang="en-US" dirty="0"/>
          </a:p>
        </p:txBody>
      </p:sp>
      <p:sp>
        <p:nvSpPr>
          <p:cNvPr id="6" name="Footer Placeholder 5"/>
          <p:cNvSpPr>
            <a:spLocks noGrp="1"/>
          </p:cNvSpPr>
          <p:nvPr>
            <p:ph type="ftr" sz="quarter" idx="4"/>
          </p:nvPr>
        </p:nvSpPr>
        <p:spPr>
          <a:xfrm>
            <a:off x="457200" y="8915400"/>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3088640" y="9217421"/>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3088640" y="25401"/>
            <a:ext cx="4226560" cy="360045"/>
          </a:xfrm>
          <a:prstGeom prst="rect">
            <a:avLst/>
          </a:prstGeom>
        </p:spPr>
        <p:txBody>
          <a:bodyPr vert="horz" lIns="96661" tIns="48331" rIns="96661" bIns="48331" rtlCol="0"/>
          <a:lstStyle>
            <a:lvl1pPr algn="r">
              <a:defRPr sz="1300"/>
            </a:lvl1pPr>
          </a:lstStyle>
          <a:p>
            <a:fld id="{16F2500B-45F5-4634-A6BF-ACA94C2B5960}" type="datetime1">
              <a:rPr lang="en-US" smtClean="0"/>
              <a:t>9/29/2016</a:t>
            </a:fld>
            <a:endParaRPr lang="cs-CZ" dirty="0"/>
          </a:p>
        </p:txBody>
      </p:sp>
      <p:sp>
        <p:nvSpPr>
          <p:cNvPr id="4" name="Slide Image Placeholder 3"/>
          <p:cNvSpPr>
            <a:spLocks noGrp="1" noRot="1" noChangeAspect="1"/>
          </p:cNvSpPr>
          <p:nvPr>
            <p:ph type="sldImg" idx="2"/>
          </p:nvPr>
        </p:nvSpPr>
        <p:spPr>
          <a:xfrm>
            <a:off x="1524000" y="762000"/>
            <a:ext cx="4117816" cy="3088362"/>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382508" y="4270534"/>
            <a:ext cx="6400800" cy="3291838"/>
          </a:xfrm>
          <a:prstGeom prst="rect">
            <a:avLst/>
          </a:prstGeom>
        </p:spPr>
        <p:txBody>
          <a:bodyPr vert="horz" lIns="96661" tIns="48331" rIns="96661" bIns="48331" rtlCol="0"/>
          <a:lstStyle/>
          <a:p>
            <a:r>
              <a:rPr lang="en-US" dirty="0"/>
              <a:t>Credentials, experience, and qualifications are important, but not the only capacity measures.
Individual and collective capacity must be demonstrated through:
</a:t>
            </a:r>
            <a:r>
              <a:rPr lang="en-US" dirty="0" smtClean="0"/>
              <a:t>-Resumes</a:t>
            </a:r>
            <a:r>
              <a:rPr lang="en-US" dirty="0"/>
              <a:t>
-Application narrative responses
-Responses in the capacity interview
Strong capacity is evidenced by an understanding of the challenges, issues, and requirements associated with running a high-quality charter </a:t>
            </a:r>
            <a:r>
              <a:rPr lang="en-US" dirty="0" smtClean="0"/>
              <a:t>school</a:t>
            </a:r>
            <a:r>
              <a:rPr lang="en-US" baseline="0" dirty="0" smtClean="0"/>
              <a:t> by all of your team members.</a:t>
            </a:r>
            <a:endParaRPr lang="en-US" dirty="0"/>
          </a:p>
        </p:txBody>
      </p:sp>
      <p:sp>
        <p:nvSpPr>
          <p:cNvPr id="6" name="Footer Placeholder 5"/>
          <p:cNvSpPr>
            <a:spLocks noGrp="1"/>
          </p:cNvSpPr>
          <p:nvPr>
            <p:ph type="ftr" sz="quarter" idx="4"/>
          </p:nvPr>
        </p:nvSpPr>
        <p:spPr>
          <a:xfrm>
            <a:off x="25400" y="9242821"/>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3050540" y="9219801"/>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3054350" y="24130"/>
            <a:ext cx="4226560" cy="360045"/>
          </a:xfrm>
          <a:prstGeom prst="rect">
            <a:avLst/>
          </a:prstGeom>
        </p:spPr>
        <p:txBody>
          <a:bodyPr vert="horz" lIns="96661" tIns="48331" rIns="96661" bIns="48331" rtlCol="0"/>
          <a:lstStyle>
            <a:lvl1pPr algn="r">
              <a:defRPr sz="1300"/>
            </a:lvl1pPr>
          </a:lstStyle>
          <a:p>
            <a:fld id="{1618EBC2-45FF-45E1-8182-700B0005AA73}" type="datetime1">
              <a:rPr lang="en-US" smtClean="0"/>
              <a:t>9/29/2016</a:t>
            </a:fld>
            <a:endParaRPr lang="cs-CZ" dirty="0"/>
          </a:p>
        </p:txBody>
      </p:sp>
      <p:sp>
        <p:nvSpPr>
          <p:cNvPr id="4" name="Slide Image Placeholder 3"/>
          <p:cNvSpPr>
            <a:spLocks noGrp="1" noRot="1" noChangeAspect="1"/>
          </p:cNvSpPr>
          <p:nvPr>
            <p:ph type="sldImg" idx="2"/>
          </p:nvPr>
        </p:nvSpPr>
        <p:spPr>
          <a:xfrm>
            <a:off x="1752600" y="533400"/>
            <a:ext cx="3594100"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381000" y="3413762"/>
            <a:ext cx="6629400" cy="3291838"/>
          </a:xfrm>
          <a:prstGeom prst="rect">
            <a:avLst/>
          </a:prstGeom>
        </p:spPr>
        <p:txBody>
          <a:bodyPr vert="horz" lIns="96661" tIns="48331" rIns="96661" bIns="48331" rtlCol="0"/>
          <a:lstStyle/>
          <a:p>
            <a:r>
              <a:rPr lang="en-US" dirty="0"/>
              <a:t>Having experts on the applicant governing board and part of the applicant team is a must, but it is not enough!
Meaningful contributions from all members is required.
Your Application should reflect the knowledge and expertise of relevant members.
Key people should attend the interview and should understand the entirety of the proposal.
</a:t>
            </a:r>
          </a:p>
        </p:txBody>
      </p:sp>
      <p:sp>
        <p:nvSpPr>
          <p:cNvPr id="6" name="Footer Placeholder 5"/>
          <p:cNvSpPr>
            <a:spLocks noGrp="1"/>
          </p:cNvSpPr>
          <p:nvPr>
            <p:ph type="ftr" sz="quarter" idx="4"/>
          </p:nvPr>
        </p:nvSpPr>
        <p:spPr>
          <a:xfrm>
            <a:off x="0" y="6827522"/>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3054350" y="9242821"/>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3067050" y="-1906"/>
            <a:ext cx="4226560" cy="360045"/>
          </a:xfrm>
          <a:prstGeom prst="rect">
            <a:avLst/>
          </a:prstGeom>
        </p:spPr>
        <p:txBody>
          <a:bodyPr vert="horz" lIns="96661" tIns="48331" rIns="96661" bIns="48331" rtlCol="0"/>
          <a:lstStyle>
            <a:lvl1pPr algn="r">
              <a:defRPr sz="1300"/>
            </a:lvl1pPr>
          </a:lstStyle>
          <a:p>
            <a:fld id="{33CD9BDE-3E26-47A6-B59E-D9E0248F8106}" type="datetime1">
              <a:rPr lang="en-US" smtClean="0"/>
              <a:t>9/29/2016</a:t>
            </a:fld>
            <a:endParaRPr lang="cs-CZ"/>
          </a:p>
        </p:txBody>
      </p:sp>
      <p:sp>
        <p:nvSpPr>
          <p:cNvPr id="4" name="Slide Image Placeholder 3"/>
          <p:cNvSpPr>
            <a:spLocks noGrp="1" noRot="1" noChangeAspect="1"/>
          </p:cNvSpPr>
          <p:nvPr>
            <p:ph type="sldImg" idx="2"/>
          </p:nvPr>
        </p:nvSpPr>
        <p:spPr>
          <a:xfrm>
            <a:off x="2100580" y="629010"/>
            <a:ext cx="3594100"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381000" y="3594137"/>
            <a:ext cx="6553200" cy="2682238"/>
          </a:xfrm>
          <a:prstGeom prst="rect">
            <a:avLst/>
          </a:prstGeom>
        </p:spPr>
        <p:txBody>
          <a:bodyPr vert="horz" lIns="96661" tIns="48331" rIns="96661" bIns="48331" rtlCol="0"/>
          <a:lstStyle/>
          <a:p>
            <a:r>
              <a:rPr lang="en-US" dirty="0"/>
              <a:t>Build a strong team based on abilities and experience.
Understand your team’s limitations and have plans in place to acquire any necessary expertise (e.g., contracting, recruiting, hiring, etc.).
Use a rigorous process and criteria to select proposed leadership and management positions.
Prove that your team can implement the proposed plan.
</a:t>
            </a:r>
          </a:p>
        </p:txBody>
      </p:sp>
      <p:sp>
        <p:nvSpPr>
          <p:cNvPr id="6" name="Footer Placeholder 5"/>
          <p:cNvSpPr>
            <a:spLocks noGrp="1"/>
          </p:cNvSpPr>
          <p:nvPr>
            <p:ph type="ftr" sz="quarter" idx="4"/>
          </p:nvPr>
        </p:nvSpPr>
        <p:spPr>
          <a:xfrm>
            <a:off x="0" y="6827522"/>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3079750" y="9242821"/>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3088640" y="-3149"/>
            <a:ext cx="4226560" cy="360045"/>
          </a:xfrm>
          <a:prstGeom prst="rect">
            <a:avLst/>
          </a:prstGeom>
        </p:spPr>
        <p:txBody>
          <a:bodyPr vert="horz" lIns="96661" tIns="48331" rIns="96661" bIns="48331" rtlCol="0"/>
          <a:lstStyle>
            <a:lvl1pPr algn="r">
              <a:defRPr sz="1300"/>
            </a:lvl1pPr>
          </a:lstStyle>
          <a:p>
            <a:fld id="{ABF36489-BF58-4061-935E-D5CABFDFEFF7}" type="datetime1">
              <a:rPr lang="en-US" smtClean="0"/>
              <a:t>9/29/2016</a:t>
            </a:fld>
            <a:endParaRPr lang="cs-CZ" dirty="0"/>
          </a:p>
        </p:txBody>
      </p:sp>
      <p:sp>
        <p:nvSpPr>
          <p:cNvPr id="4" name="Slide Image Placeholder 3"/>
          <p:cNvSpPr>
            <a:spLocks noGrp="1" noRot="1" noChangeAspect="1"/>
          </p:cNvSpPr>
          <p:nvPr>
            <p:ph type="sldImg" idx="2"/>
          </p:nvPr>
        </p:nvSpPr>
        <p:spPr>
          <a:xfrm>
            <a:off x="1905000" y="689637"/>
            <a:ext cx="3594100"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228600" y="3886200"/>
            <a:ext cx="6705600" cy="3048000"/>
          </a:xfrm>
          <a:prstGeom prst="rect">
            <a:avLst/>
          </a:prstGeom>
        </p:spPr>
        <p:txBody>
          <a:bodyPr vert="horz" lIns="96661" tIns="48331" rIns="96661" bIns="48331" rtlCol="0"/>
          <a:lstStyle/>
          <a:p>
            <a:r>
              <a:rPr lang="en-US" dirty="0"/>
              <a:t>Does anyone have any questions?</a:t>
            </a:r>
          </a:p>
        </p:txBody>
      </p:sp>
      <p:sp>
        <p:nvSpPr>
          <p:cNvPr id="6" name="Footer Placeholder 5"/>
          <p:cNvSpPr>
            <a:spLocks noGrp="1"/>
          </p:cNvSpPr>
          <p:nvPr>
            <p:ph type="ftr" sz="quarter" idx="4"/>
          </p:nvPr>
        </p:nvSpPr>
        <p:spPr>
          <a:xfrm>
            <a:off x="0" y="9242820"/>
            <a:ext cx="4226560" cy="358379"/>
          </a:xfrm>
          <a:prstGeom prst="rect">
            <a:avLst/>
          </a:prstGeom>
        </p:spPr>
        <p:txBody>
          <a:bodyPr vert="horz" lIns="96661" tIns="48331" rIns="96661" bIns="48331" rtlCol="0" anchor="b"/>
          <a:lstStyle>
            <a:lvl1pPr algn="l">
              <a:defRPr sz="1300"/>
            </a:lvl1pPr>
          </a:lstStyle>
          <a:p>
            <a:endParaRPr lang="cs-CZ" dirty="0"/>
          </a:p>
        </p:txBody>
      </p:sp>
      <p:sp>
        <p:nvSpPr>
          <p:cNvPr id="7" name="Slide Number Placeholder 6"/>
          <p:cNvSpPr>
            <a:spLocks noGrp="1"/>
          </p:cNvSpPr>
          <p:nvPr>
            <p:ph type="sldNum" sz="quarter" idx="5"/>
          </p:nvPr>
        </p:nvSpPr>
        <p:spPr>
          <a:xfrm>
            <a:off x="3088640" y="9239670"/>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6</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989324"/>
            <a:ext cx="13004800" cy="3783076"/>
          </a:xfrm>
          <a:prstGeom prst="rect">
            <a:avLst/>
          </a:prstGeom>
        </p:spPr>
      </p:pic>
      <p:sp>
        <p:nvSpPr>
          <p:cNvPr id="4" name="TextBox 3"/>
          <p:cNvSpPr txBox="1"/>
          <p:nvPr/>
        </p:nvSpPr>
        <p:spPr>
          <a:xfrm>
            <a:off x="0" y="4127500"/>
            <a:ext cx="13004800" cy="1798320"/>
          </a:xfrm>
          <a:prstGeom prst="rect">
            <a:avLst/>
          </a:prstGeom>
        </p:spPr>
        <p:txBody>
          <a:bodyPr wrap="none" lIns="254000" tIns="0" rIns="254000" bIns="0" anchor="t"/>
          <a:lstStyle/>
          <a:p>
            <a:pPr algn="ctr"/>
            <a:r>
              <a:rPr lang="en-US" sz="10000" b="1" dirty="0">
                <a:solidFill>
                  <a:srgbClr val="FFFFFF"/>
                </a:solidFill>
                <a:effectLst>
                  <a:outerShdw blurRad="50000" dist="60000" dir="2700000">
                    <a:srgbClr val="412F30">
                      <a:alpha val="75000"/>
                    </a:srgbClr>
                  </a:outerShdw>
                </a:effectLst>
                <a:latin typeface="BenchNine" panose="02000303000000000000" pitchFamily="2" charset="0"/>
                <a:ea typeface="Ebrima" panose="02000000000000000000" pitchFamily="2" charset="0"/>
                <a:cs typeface="Ebrima" panose="02000000000000000000" pitchFamily="2" charset="0"/>
              </a:rPr>
              <a:t>APPLICANT CAPACITY</a:t>
            </a:r>
          </a:p>
        </p:txBody>
      </p:sp>
      <p:sp>
        <p:nvSpPr>
          <p:cNvPr id="5" name="TextBox 4"/>
          <p:cNvSpPr txBox="1"/>
          <p:nvPr/>
        </p:nvSpPr>
        <p:spPr>
          <a:xfrm>
            <a:off x="0" y="6052820"/>
            <a:ext cx="13004800" cy="838200"/>
          </a:xfrm>
          <a:prstGeom prst="rect">
            <a:avLst/>
          </a:prstGeom>
        </p:spPr>
        <p:txBody>
          <a:bodyPr wrap="none" lIns="254000" tIns="0" rIns="254000" bIns="0" anchor="t"/>
          <a:lstStyle/>
          <a:p>
            <a:pPr algn="ctr"/>
            <a:r>
              <a:rPr lang="en-US" sz="5500" b="0" dirty="0">
                <a:solidFill>
                  <a:srgbClr val="FFFFFF"/>
                </a:solidFill>
                <a:effectLst>
                  <a:outerShdw blurRad="55000" dist="75000" dir="2700000">
                    <a:srgbClr val="412F30">
                      <a:alpha val="65000"/>
                    </a:srgbClr>
                  </a:outerShdw>
                </a:effectLst>
                <a:latin typeface="BenchNine" panose="02000303000000000000" pitchFamily="2" charset="0"/>
                <a:cs typeface="DilleniaUPC" panose="02020603050405020304" pitchFamily="18" charset="-34"/>
              </a:rPr>
              <a:t>YVONNE </a:t>
            </a:r>
            <a:r>
              <a:rPr lang="en-US" sz="5500" b="0" dirty="0" smtClean="0">
                <a:solidFill>
                  <a:srgbClr val="FFFFFF"/>
                </a:solidFill>
                <a:effectLst>
                  <a:outerShdw blurRad="55000" dist="75000" dir="2700000">
                    <a:srgbClr val="412F30">
                      <a:alpha val="65000"/>
                    </a:srgbClr>
                  </a:outerShdw>
                </a:effectLst>
                <a:latin typeface="BenchNine" panose="02000303000000000000" pitchFamily="2" charset="0"/>
                <a:cs typeface="DilleniaUPC" panose="02020603050405020304" pitchFamily="18" charset="-34"/>
              </a:rPr>
              <a:t>LAU</a:t>
            </a:r>
          </a:p>
          <a:p>
            <a:pPr algn="ctr"/>
            <a:r>
              <a:rPr lang="en-US" sz="5500" b="0" dirty="0" smtClean="0">
                <a:solidFill>
                  <a:srgbClr val="FFFFFF"/>
                </a:solidFill>
                <a:effectLst>
                  <a:outerShdw blurRad="55000" dist="75000" dir="2700000">
                    <a:srgbClr val="412F30">
                      <a:alpha val="65000"/>
                    </a:srgbClr>
                  </a:outerShdw>
                </a:effectLst>
                <a:latin typeface="BenchNine" panose="02000303000000000000" pitchFamily="2" charset="0"/>
                <a:cs typeface="DilleniaUPC" panose="02020603050405020304" pitchFamily="18" charset="-34"/>
              </a:rPr>
              <a:t> </a:t>
            </a:r>
            <a:r>
              <a:rPr lang="en-US" sz="5500" b="0" dirty="0">
                <a:solidFill>
                  <a:srgbClr val="FFFFFF"/>
                </a:solidFill>
                <a:effectLst>
                  <a:outerShdw blurRad="55000" dist="75000" dir="2700000">
                    <a:srgbClr val="412F30">
                      <a:alpha val="65000"/>
                    </a:srgbClr>
                  </a:outerShdw>
                </a:effectLst>
                <a:latin typeface="BenchNine" panose="02000303000000000000" pitchFamily="2" charset="0"/>
                <a:cs typeface="DilleniaUPC" panose="02020603050405020304" pitchFamily="18" charset="-34"/>
              </a:rPr>
              <a:t>CHIEF OPERATIONS OFFICER</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mag3737 - https://www.flickr.com/photos/50318388@N00</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386840"/>
          </a:xfrm>
          <a:prstGeom prst="rect">
            <a:avLst/>
          </a:prstGeom>
        </p:spPr>
        <p:txBody>
          <a:bodyPr wrap="none" lIns="254000" tIns="0" rIns="254000" bIns="0" anchor="t"/>
          <a:lstStyle/>
          <a:p>
            <a:pPr algn="ctr"/>
            <a:r>
              <a:rPr lang="en-US" sz="9100" b="1" dirty="0">
                <a:solidFill>
                  <a:srgbClr val="FFFFFF"/>
                </a:solidFill>
                <a:effectLst>
                  <a:outerShdw blurRad="50000" dist="60000" dir="2700000">
                    <a:srgbClr val="412F30">
                      <a:alpha val="75000"/>
                    </a:srgbClr>
                  </a:outerShdw>
                </a:effectLst>
                <a:latin typeface="BenchNine" panose="02000303000000000000" pitchFamily="2" charset="0"/>
              </a:rPr>
              <a:t>EVIDENCE OF CAPACITY</a:t>
            </a:r>
          </a:p>
        </p:txBody>
      </p:sp>
      <p:sp>
        <p:nvSpPr>
          <p:cNvPr id="5" name="TextBox 4"/>
          <p:cNvSpPr txBox="1"/>
          <p:nvPr/>
        </p:nvSpPr>
        <p:spPr>
          <a:xfrm>
            <a:off x="254000" y="2402840"/>
            <a:ext cx="12496800" cy="3699561"/>
          </a:xfrm>
          <a:prstGeom prst="rect">
            <a:avLst/>
          </a:prstGeom>
        </p:spPr>
        <p:txBody>
          <a:bodyPr wrap="square">
            <a:normAutofit lnSpcReduction="10000"/>
          </a:bodyPr>
          <a:lstStyle/>
          <a:p>
            <a:pPr marL="762000" indent="-762000" algn="l">
              <a:lnSpc>
                <a:spcPct val="115200"/>
              </a:lnSpc>
              <a:buFont typeface="Dosis-Medium"/>
              <a:buChar char="•"/>
            </a:pPr>
            <a:r>
              <a:rPr lang="en-US" sz="7200" b="0" dirty="0">
                <a:solidFill>
                  <a:srgbClr val="FFFFFF"/>
                </a:solidFill>
                <a:effectLst>
                  <a:outerShdw blurRad="55000" dist="75000" dir="2700000">
                    <a:srgbClr val="412F30">
                      <a:alpha val="65000"/>
                    </a:srgbClr>
                  </a:outerShdw>
                </a:effectLst>
                <a:latin typeface="BenchNine" panose="02000303000000000000" pitchFamily="2" charset="0"/>
                <a:ea typeface="Ebrima" panose="02000000000000000000" pitchFamily="2" charset="0"/>
                <a:cs typeface="Ebrima" panose="02000000000000000000" pitchFamily="2" charset="0"/>
              </a:rPr>
              <a:t>Academic capacity</a:t>
            </a:r>
          </a:p>
          <a:p>
            <a:pPr marL="762000" indent="-762000" algn="l">
              <a:lnSpc>
                <a:spcPct val="115200"/>
              </a:lnSpc>
              <a:buFont typeface="Dosis-Medium"/>
              <a:buChar char="•"/>
            </a:pPr>
            <a:r>
              <a:rPr lang="en-US" sz="7200" dirty="0">
                <a:solidFill>
                  <a:srgbClr val="FFFFFF"/>
                </a:solidFill>
                <a:effectLst>
                  <a:outerShdw blurRad="55000" dist="75000" dir="2700000">
                    <a:srgbClr val="412F30">
                      <a:alpha val="65000"/>
                    </a:srgbClr>
                  </a:outerShdw>
                </a:effectLst>
                <a:latin typeface="BenchNine" panose="02000303000000000000" pitchFamily="2" charset="0"/>
                <a:ea typeface="Ebrima" panose="02000000000000000000" pitchFamily="2" charset="0"/>
                <a:cs typeface="Ebrima" panose="02000000000000000000" pitchFamily="2" charset="0"/>
              </a:rPr>
              <a:t>O</a:t>
            </a:r>
            <a:r>
              <a:rPr lang="en-US" sz="7200" b="0" dirty="0" smtClean="0">
                <a:solidFill>
                  <a:srgbClr val="FFFFFF"/>
                </a:solidFill>
                <a:effectLst>
                  <a:outerShdw blurRad="55000" dist="75000" dir="2700000">
                    <a:srgbClr val="412F30">
                      <a:alpha val="65000"/>
                    </a:srgbClr>
                  </a:outerShdw>
                </a:effectLst>
                <a:latin typeface="BenchNine" panose="02000303000000000000" pitchFamily="2" charset="0"/>
                <a:ea typeface="Ebrima" panose="02000000000000000000" pitchFamily="2" charset="0"/>
                <a:cs typeface="Ebrima" panose="02000000000000000000" pitchFamily="2" charset="0"/>
              </a:rPr>
              <a:t>rganizational </a:t>
            </a:r>
            <a:r>
              <a:rPr lang="en-US" sz="7200" b="0" dirty="0">
                <a:solidFill>
                  <a:srgbClr val="FFFFFF"/>
                </a:solidFill>
                <a:effectLst>
                  <a:outerShdw blurRad="55000" dist="75000" dir="2700000">
                    <a:srgbClr val="412F30">
                      <a:alpha val="65000"/>
                    </a:srgbClr>
                  </a:outerShdw>
                </a:effectLst>
                <a:latin typeface="BenchNine" panose="02000303000000000000" pitchFamily="2" charset="0"/>
                <a:ea typeface="Ebrima" panose="02000000000000000000" pitchFamily="2" charset="0"/>
                <a:cs typeface="Ebrima" panose="02000000000000000000" pitchFamily="2" charset="0"/>
              </a:rPr>
              <a:t>capacity</a:t>
            </a:r>
          </a:p>
          <a:p>
            <a:pPr marL="762000" indent="-762000" algn="l">
              <a:lnSpc>
                <a:spcPct val="115200"/>
              </a:lnSpc>
              <a:buFont typeface="Dosis-Medium"/>
              <a:buChar char="•"/>
            </a:pPr>
            <a:r>
              <a:rPr lang="en-US" sz="7200" b="0" dirty="0" smtClean="0">
                <a:solidFill>
                  <a:srgbClr val="FFFFFF"/>
                </a:solidFill>
                <a:effectLst>
                  <a:outerShdw blurRad="55000" dist="75000" dir="2700000">
                    <a:srgbClr val="412F30">
                      <a:alpha val="65000"/>
                    </a:srgbClr>
                  </a:outerShdw>
                </a:effectLst>
                <a:latin typeface="BenchNine" panose="02000303000000000000" pitchFamily="2" charset="0"/>
                <a:ea typeface="Ebrima" panose="02000000000000000000" pitchFamily="2" charset="0"/>
                <a:cs typeface="Ebrima" panose="02000000000000000000" pitchFamily="2" charset="0"/>
              </a:rPr>
              <a:t>Financial </a:t>
            </a:r>
            <a:r>
              <a:rPr lang="en-US" sz="7200" b="0" dirty="0">
                <a:solidFill>
                  <a:srgbClr val="FFFFFF"/>
                </a:solidFill>
                <a:effectLst>
                  <a:outerShdw blurRad="55000" dist="75000" dir="2700000">
                    <a:srgbClr val="412F30">
                      <a:alpha val="65000"/>
                    </a:srgbClr>
                  </a:outerShdw>
                </a:effectLst>
                <a:latin typeface="BenchNine" panose="02000303000000000000" pitchFamily="2" charset="0"/>
                <a:ea typeface="Ebrima" panose="02000000000000000000" pitchFamily="2" charset="0"/>
                <a:cs typeface="Ebrima" panose="02000000000000000000" pitchFamily="2" charset="0"/>
              </a:rPr>
              <a:t>capacity</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pnoeric - https://www.flickr.com/photos/44124330110@N01</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766304"/>
            <a:ext cx="13004800" cy="1987296"/>
          </a:xfrm>
          <a:prstGeom prst="rect">
            <a:avLst/>
          </a:prstGeom>
        </p:spPr>
      </p:pic>
      <p:sp>
        <p:nvSpPr>
          <p:cNvPr id="4" name="TextBox 3"/>
          <p:cNvSpPr txBox="1"/>
          <p:nvPr/>
        </p:nvSpPr>
        <p:spPr>
          <a:xfrm>
            <a:off x="0" y="7708392"/>
            <a:ext cx="13004800" cy="2103120"/>
          </a:xfrm>
          <a:prstGeom prst="rect">
            <a:avLst/>
          </a:prstGeom>
        </p:spPr>
        <p:txBody>
          <a:bodyPr wrap="none" lIns="254000" tIns="0" rIns="254000" bIns="0" anchor="t"/>
          <a:lstStyle/>
          <a:p>
            <a:pPr algn="ctr"/>
            <a:r>
              <a:rPr lang="en-US" sz="11000" b="1" dirty="0">
                <a:solidFill>
                  <a:srgbClr val="FFFFFF"/>
                </a:solidFill>
                <a:effectLst>
                  <a:outerShdw blurRad="50000" dist="60000" dir="2700000">
                    <a:srgbClr val="412F30">
                      <a:alpha val="75000"/>
                    </a:srgbClr>
                  </a:outerShdw>
                </a:effectLst>
                <a:latin typeface="BenchNine" panose="02000303000000000000" pitchFamily="2" charset="0"/>
              </a:rPr>
              <a:t>STRONG CAPACITY</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ransomtech - https://www.flickr.com/photos/10075702@N00</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5925820"/>
            <a:ext cx="13004800" cy="1978152"/>
          </a:xfrm>
          <a:prstGeom prst="rect">
            <a:avLst/>
          </a:prstGeom>
        </p:spPr>
      </p:pic>
      <p:sp>
        <p:nvSpPr>
          <p:cNvPr id="4" name="TextBox 3"/>
          <p:cNvSpPr txBox="1"/>
          <p:nvPr/>
        </p:nvSpPr>
        <p:spPr>
          <a:xfrm>
            <a:off x="0" y="6105652"/>
            <a:ext cx="13004800" cy="1798320"/>
          </a:xfrm>
          <a:prstGeom prst="rect">
            <a:avLst/>
          </a:prstGeom>
        </p:spPr>
        <p:txBody>
          <a:bodyPr wrap="none" lIns="254000" tIns="0" rIns="254000" bIns="0" anchor="t"/>
          <a:lstStyle/>
          <a:p>
            <a:pPr algn="ctr"/>
            <a:r>
              <a:rPr lang="en-US" sz="11000" b="1" dirty="0">
                <a:solidFill>
                  <a:srgbClr val="FFFFFF"/>
                </a:solidFill>
                <a:effectLst>
                  <a:outerShdw blurRad="50000" dist="60000" dir="2700000">
                    <a:srgbClr val="412F30">
                      <a:alpha val="75000"/>
                    </a:srgbClr>
                  </a:outerShdw>
                </a:effectLst>
                <a:latin typeface="BenchNine" panose="02000303000000000000" pitchFamily="2" charset="0"/>
              </a:rPr>
              <a:t>ENSURING CAPACITY</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Philip McMaster PeacePlusOne_\!/ - https://www.flickr.com/photos/7300793@N06</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15" y="-48455"/>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2519680"/>
          </a:xfrm>
          <a:prstGeom prst="rect">
            <a:avLst/>
          </a:prstGeom>
        </p:spPr>
      </p:pic>
      <p:sp>
        <p:nvSpPr>
          <p:cNvPr id="4" name="TextBox 3"/>
          <p:cNvSpPr txBox="1"/>
          <p:nvPr/>
        </p:nvSpPr>
        <p:spPr>
          <a:xfrm>
            <a:off x="0" y="228600"/>
            <a:ext cx="13004800" cy="1554480"/>
          </a:xfrm>
          <a:prstGeom prst="rect">
            <a:avLst/>
          </a:prstGeom>
        </p:spPr>
        <p:txBody>
          <a:bodyPr wrap="none" lIns="254000" tIns="0" rIns="254000" bIns="0" anchor="t"/>
          <a:lstStyle/>
          <a:p>
            <a:pPr algn="ctr"/>
            <a:r>
              <a:rPr lang="en-US" sz="8800" b="1" dirty="0">
                <a:solidFill>
                  <a:srgbClr val="FFFFFF"/>
                </a:solidFill>
                <a:effectLst>
                  <a:outerShdw blurRad="50000" dist="60000" dir="2700000">
                    <a:srgbClr val="412F30">
                      <a:alpha val="75000"/>
                    </a:srgbClr>
                  </a:outerShdw>
                </a:effectLst>
                <a:latin typeface="BenchNine" panose="02000303000000000000" pitchFamily="2" charset="0"/>
              </a:rPr>
              <a:t>PROVE THAT YOUR TEAM</a:t>
            </a:r>
          </a:p>
        </p:txBody>
      </p:sp>
      <p:sp>
        <p:nvSpPr>
          <p:cNvPr id="5" name="TextBox 4"/>
          <p:cNvSpPr txBox="1"/>
          <p:nvPr/>
        </p:nvSpPr>
        <p:spPr>
          <a:xfrm>
            <a:off x="0" y="1681480"/>
            <a:ext cx="13004800" cy="838200"/>
          </a:xfrm>
          <a:prstGeom prst="rect">
            <a:avLst/>
          </a:prstGeom>
        </p:spPr>
        <p:txBody>
          <a:bodyPr wrap="none" lIns="254000" tIns="0" rIns="254000" bIns="0" anchor="t"/>
          <a:lstStyle/>
          <a:p>
            <a:pPr algn="ctr"/>
            <a:r>
              <a:rPr lang="en-US" sz="5500" b="0" dirty="0">
                <a:solidFill>
                  <a:srgbClr val="FFFFFF"/>
                </a:solidFill>
                <a:effectLst>
                  <a:outerShdw blurRad="55000" dist="75000" dir="2700000">
                    <a:srgbClr val="412F30">
                      <a:alpha val="65000"/>
                    </a:srgbClr>
                  </a:outerShdw>
                </a:effectLst>
                <a:latin typeface="BenchNine" panose="02000303000000000000" pitchFamily="2" charset="0"/>
              </a:rPr>
              <a:t>CAN IMPLEMENT THE PROPOSED PLAN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Earthworm - https://www.flickr.com/photos/20734950@N00</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18391"/>
            <a:ext cx="13003213" cy="975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0" y="3639312"/>
            <a:ext cx="13004800" cy="2916936"/>
          </a:xfrm>
          <a:prstGeom prst="rect">
            <a:avLst/>
          </a:prstGeom>
        </p:spPr>
      </p:pic>
      <p:sp>
        <p:nvSpPr>
          <p:cNvPr id="4" name="TextBox 3"/>
          <p:cNvSpPr txBox="1"/>
          <p:nvPr/>
        </p:nvSpPr>
        <p:spPr>
          <a:xfrm>
            <a:off x="0" y="3771900"/>
            <a:ext cx="13004800" cy="2651760"/>
          </a:xfrm>
          <a:prstGeom prst="rect">
            <a:avLst/>
          </a:prstGeom>
        </p:spPr>
        <p:txBody>
          <a:bodyPr wrap="none" lIns="254000" tIns="0" rIns="254000" bIns="0" anchor="t"/>
          <a:lstStyle/>
          <a:p>
            <a:pPr algn="ctr"/>
            <a:r>
              <a:rPr lang="en-US" sz="17400" b="1" dirty="0">
                <a:solidFill>
                  <a:srgbClr val="FFFFFF"/>
                </a:solidFill>
                <a:effectLst>
                  <a:outerShdw blurRad="50000" dist="60000" dir="2700000">
                    <a:srgbClr val="412F30">
                      <a:alpha val="75000"/>
                    </a:srgbClr>
                  </a:outerShdw>
                </a:effectLst>
                <a:latin typeface="BenchNine" panose="02000303000000000000" pitchFamily="2" charset="0"/>
              </a:rPr>
              <a:t>QUESTIONS?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Ron Cogswell - https://www.flickr.com/photos/22711505@N05</a:t>
            </a: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193</Words>
  <Application>Microsoft Office PowerPoint</Application>
  <PresentationFormat>Custom</PresentationFormat>
  <Paragraphs>40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BenchNine</vt:lpstr>
      <vt:lpstr>Calibri</vt:lpstr>
      <vt:lpstr>DilleniaUPC</vt:lpstr>
      <vt:lpstr>Dosis-Medium</vt:lpstr>
      <vt:lpstr>Ebrima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Lau</dc:creator>
  <cp:lastModifiedBy>Lauren Endo</cp:lastModifiedBy>
  <cp:revision>10</cp:revision>
  <cp:lastPrinted>2016-09-29T23:42:15Z</cp:lastPrinted>
  <dcterms:created xsi:type="dcterms:W3CDTF">2006-08-16T00:00:00Z</dcterms:created>
  <dcterms:modified xsi:type="dcterms:W3CDTF">2016-09-30T00:01:48Z</dcterms:modified>
</cp:coreProperties>
</file>