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5" r:id="rId21"/>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6016" autoAdjust="0"/>
  </p:normalViewPr>
  <p:slideViewPr>
    <p:cSldViewPr>
      <p:cViewPr varScale="1">
        <p:scale>
          <a:sx n="33" d="100"/>
          <a:sy n="33" d="100"/>
        </p:scale>
        <p:origin x="249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400" y="-210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30.9.2016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514351"/>
            <a:ext cx="3422650" cy="2566987"/>
          </a:xfrm>
        </p:spPr>
      </p:sp>
      <p:sp>
        <p:nvSpPr>
          <p:cNvPr id="3" name="Notes Placeholder 2"/>
          <p:cNvSpPr>
            <a:spLocks noGrp="1"/>
          </p:cNvSpPr>
          <p:nvPr>
            <p:ph type="body" idx="1"/>
          </p:nvPr>
        </p:nvSpPr>
        <p:spPr>
          <a:xfrm>
            <a:off x="533400" y="3260344"/>
            <a:ext cx="5943600" cy="3081338"/>
          </a:xfrm>
        </p:spPr>
        <p:txBody>
          <a:bodyPr/>
          <a:lstStyle/>
          <a:p>
            <a:endParaRPr lang="en-US" dirty="0"/>
          </a:p>
        </p:txBody>
      </p:sp>
      <p:sp>
        <p:nvSpPr>
          <p:cNvPr id="4" name="Slide Number Placeholder 3"/>
          <p:cNvSpPr>
            <a:spLocks noGrp="1"/>
          </p:cNvSpPr>
          <p:nvPr>
            <p:ph type="sldNum" sz="quarter" idx="10"/>
          </p:nvPr>
        </p:nvSpPr>
        <p:spPr>
          <a:xfrm>
            <a:off x="2895600" y="8802687"/>
            <a:ext cx="3962400" cy="341313"/>
          </a:xfrm>
        </p:spPr>
        <p:txBody>
          <a:bodyPr/>
          <a:lstStyle/>
          <a:p>
            <a:fld id="{871B2431-D351-4C6E-A3CF-9DFAC0E3E050}" type="slidenum">
              <a:rPr lang="cs-CZ" smtClean="0"/>
              <a:t>1</a:t>
            </a:fld>
            <a:endParaRPr lang="cs-CZ" dirty="0"/>
          </a:p>
        </p:txBody>
      </p:sp>
    </p:spTree>
    <p:extLst>
      <p:ext uri="{BB962C8B-B14F-4D97-AF65-F5344CB8AC3E}">
        <p14:creationId xmlns:p14="http://schemas.microsoft.com/office/powerpoint/2010/main" val="162189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939" y="526543"/>
            <a:ext cx="3422650" cy="2566987"/>
          </a:xfrm>
        </p:spPr>
      </p:sp>
      <p:sp>
        <p:nvSpPr>
          <p:cNvPr id="3" name="Notes Placeholder 2"/>
          <p:cNvSpPr>
            <a:spLocks noGrp="1"/>
          </p:cNvSpPr>
          <p:nvPr>
            <p:ph type="body" idx="1"/>
          </p:nvPr>
        </p:nvSpPr>
        <p:spPr>
          <a:xfrm>
            <a:off x="381000" y="3257296"/>
            <a:ext cx="5943600" cy="3081338"/>
          </a:xfrm>
        </p:spPr>
        <p:txBody>
          <a:bodyPr/>
          <a:lstStyle/>
          <a:p>
            <a:r>
              <a:rPr lang="en-US" dirty="0"/>
              <a:t>The Evaluation Team will be assembled by Commission staff</a:t>
            </a:r>
            <a:r>
              <a:rPr lang="en-US" dirty="0" smtClean="0"/>
              <a:t>.  Each </a:t>
            </a:r>
            <a:r>
              <a:rPr lang="en-US" dirty="0"/>
              <a:t>complete application </a:t>
            </a:r>
            <a:r>
              <a:rPr lang="en-US" dirty="0" smtClean="0"/>
              <a:t>will </a:t>
            </a:r>
            <a:r>
              <a:rPr lang="en-US" dirty="0"/>
              <a:t>be evaluated by an independent Evaluation Team that may include Commission staff, external national charter school evaluators, and external local evaluators. </a:t>
            </a:r>
          </a:p>
          <a:p>
            <a:endParaRPr lang="en-US" dirty="0" smtClean="0"/>
          </a:p>
          <a:p>
            <a:r>
              <a:rPr lang="en-US" dirty="0" smtClean="0"/>
              <a:t>The Evaluation Team evaluates each application on its own merits against the published evaluation criteria and develops recommendations for approval or denial to the Commission based on written application materials and </a:t>
            </a:r>
            <a:r>
              <a:rPr lang="en-US" dirty="0"/>
              <a:t>interviews. </a:t>
            </a:r>
          </a:p>
        </p:txBody>
      </p:sp>
      <p:sp>
        <p:nvSpPr>
          <p:cNvPr id="4" name="Slide Number Placeholder 3"/>
          <p:cNvSpPr>
            <a:spLocks noGrp="1"/>
          </p:cNvSpPr>
          <p:nvPr>
            <p:ph type="sldNum" sz="quarter" idx="10"/>
          </p:nvPr>
        </p:nvSpPr>
        <p:spPr>
          <a:xfrm>
            <a:off x="2895600" y="8802687"/>
            <a:ext cx="3962400" cy="341313"/>
          </a:xfrm>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01043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843" y="381000"/>
            <a:ext cx="3422650" cy="2566987"/>
          </a:xfrm>
        </p:spPr>
      </p:sp>
      <p:sp>
        <p:nvSpPr>
          <p:cNvPr id="3" name="Notes Placeholder 2"/>
          <p:cNvSpPr>
            <a:spLocks noGrp="1"/>
          </p:cNvSpPr>
          <p:nvPr>
            <p:ph type="body" idx="1"/>
          </p:nvPr>
        </p:nvSpPr>
        <p:spPr>
          <a:xfrm>
            <a:off x="376301" y="3250406"/>
            <a:ext cx="5943600" cy="3081338"/>
          </a:xfrm>
        </p:spPr>
        <p:txBody>
          <a:bodyPr/>
          <a:lstStyle/>
          <a:p>
            <a:r>
              <a:rPr lang="en-US" dirty="0" smtClean="0"/>
              <a:t>The Evaluation Team will evaluate the Components of the Application (application,</a:t>
            </a:r>
            <a:r>
              <a:rPr lang="en-US" baseline="0" dirty="0" smtClean="0"/>
              <a:t> applicant interview, request for clarification)</a:t>
            </a:r>
            <a:r>
              <a:rPr lang="en-US" dirty="0" smtClean="0"/>
              <a:t>. Based on the Components of the Application, the Evaluation Team will submit a recommendation for approval or denial as part of its Recommendation Report. Applicants will have the opportunity to submit a written response to the Recommendation Report (“Applicant Response”), and the Evaluation Team will have the option to provide a rebuttal to the Applicant Response (“Evaluation Team Rebuttal”).</a:t>
            </a:r>
            <a:endParaRPr lang="en-US" dirty="0"/>
          </a:p>
        </p:txBody>
      </p:sp>
      <p:sp>
        <p:nvSpPr>
          <p:cNvPr id="4" name="Slide Number Placeholder 3"/>
          <p:cNvSpPr>
            <a:spLocks noGrp="1"/>
          </p:cNvSpPr>
          <p:nvPr>
            <p:ph type="sldNum" sz="quarter" idx="10"/>
          </p:nvPr>
        </p:nvSpPr>
        <p:spPr>
          <a:xfrm>
            <a:off x="2859024" y="8802687"/>
            <a:ext cx="3962400" cy="341313"/>
          </a:xfrm>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4217122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514351"/>
            <a:ext cx="3422650" cy="2566987"/>
          </a:xfrm>
        </p:spPr>
      </p:sp>
      <p:sp>
        <p:nvSpPr>
          <p:cNvPr id="3" name="Notes Placeholder 2"/>
          <p:cNvSpPr>
            <a:spLocks noGrp="1"/>
          </p:cNvSpPr>
          <p:nvPr>
            <p:ph type="body" idx="1"/>
          </p:nvPr>
        </p:nvSpPr>
        <p:spPr>
          <a:xfrm>
            <a:off x="533400" y="3251200"/>
            <a:ext cx="5943600" cy="3081338"/>
          </a:xfrm>
        </p:spPr>
        <p:txBody>
          <a:bodyPr/>
          <a:lstStyle/>
          <a:p>
            <a:endParaRPr lang="en-US" dirty="0"/>
          </a:p>
        </p:txBody>
      </p:sp>
      <p:sp>
        <p:nvSpPr>
          <p:cNvPr id="4" name="Slide Number Placeholder 3"/>
          <p:cNvSpPr>
            <a:spLocks noGrp="1"/>
          </p:cNvSpPr>
          <p:nvPr>
            <p:ph type="sldNum" sz="quarter" idx="10"/>
          </p:nvPr>
        </p:nvSpPr>
        <p:spPr>
          <a:xfrm>
            <a:off x="2895600" y="8802687"/>
            <a:ext cx="3962400" cy="341313"/>
          </a:xfrm>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84400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57200"/>
            <a:ext cx="3422650" cy="2566987"/>
          </a:xfrm>
        </p:spPr>
      </p:sp>
      <p:sp>
        <p:nvSpPr>
          <p:cNvPr id="3" name="Notes Placeholder 2"/>
          <p:cNvSpPr>
            <a:spLocks noGrp="1"/>
          </p:cNvSpPr>
          <p:nvPr>
            <p:ph type="body" idx="1"/>
          </p:nvPr>
        </p:nvSpPr>
        <p:spPr>
          <a:xfrm>
            <a:off x="457200" y="3271742"/>
            <a:ext cx="5943600" cy="5034058"/>
          </a:xfrm>
        </p:spPr>
        <p:txBody>
          <a:bodyPr/>
          <a:lstStyle/>
          <a:p>
            <a:r>
              <a:rPr lang="en-US" dirty="0" smtClean="0"/>
              <a:t>The application process is not intended to help applicants refine and finalize their applications. Applicants must be able to acquire the necessary expertise, competency, and capacity needed to develop a high quality application on their own, and the information contained within the Narrative Proposal and attachments should be a complete and accurate depiction </a:t>
            </a:r>
            <a:r>
              <a:rPr lang="en-US" dirty="0"/>
              <a:t>of the proposed plan. </a:t>
            </a:r>
            <a:endParaRPr lang="en-US" dirty="0" smtClean="0"/>
          </a:p>
          <a:p>
            <a:endParaRPr lang="en-US" dirty="0"/>
          </a:p>
          <a:p>
            <a:r>
              <a:rPr lang="en-US" dirty="0" smtClean="0"/>
              <a:t>Upon </a:t>
            </a:r>
            <a:r>
              <a:rPr lang="en-US" dirty="0"/>
              <a:t>the issuance of the Recommendation Report, the applicant may not change any information provided in the </a:t>
            </a:r>
            <a:r>
              <a:rPr lang="en-US" dirty="0" smtClean="0"/>
              <a:t>narrative proposal, applicant interview, or request for clarification (either </a:t>
            </a:r>
            <a:r>
              <a:rPr lang="en-US" dirty="0"/>
              <a:t>through the Applicant Response, public testimony, or other means), as the Evaluation Team would not have had an opportunity to holistically evaluate such changes. Therefore, the </a:t>
            </a:r>
            <a:r>
              <a:rPr lang="en-US" dirty="0" smtClean="0"/>
              <a:t>Commission </a:t>
            </a:r>
            <a:r>
              <a:rPr lang="en-US" dirty="0"/>
              <a:t>shall disregard any new information that was not available to the Evaluation Team prior to the issuance of the Recommendation Report</a:t>
            </a:r>
            <a:r>
              <a:rPr lang="en-US" dirty="0" smtClean="0"/>
              <a:t>.</a:t>
            </a:r>
          </a:p>
          <a:p>
            <a:endParaRPr lang="en-US" dirty="0"/>
          </a:p>
          <a:p>
            <a:r>
              <a:rPr lang="en-US" dirty="0" smtClean="0"/>
              <a:t> </a:t>
            </a:r>
            <a:r>
              <a:rPr lang="en-US" dirty="0"/>
              <a:t>“New information” means any information that substantially differs from what is provided in narrative proposal, applicant interview, or request for clarification </a:t>
            </a:r>
            <a:r>
              <a:rPr lang="en-US" dirty="0" smtClean="0"/>
              <a:t>and </a:t>
            </a:r>
            <a:r>
              <a:rPr lang="en-US" dirty="0"/>
              <a:t>is revisionary in nature, versus information that simply clarifies factual inaccuracies or misunderstandings represented in the Recommendation Report. Removal or addition of significant elements of curriculum that substantially change the academic plan, submittal of a substantially revised policy, or changing the geographic location or grades served are all examples of new information that the Commission will not consider in making its decision. Commission staff and the Evaluation Team will provide the Commission with guidance on what information is considered new or different.</a:t>
            </a:r>
          </a:p>
        </p:txBody>
      </p:sp>
      <p:sp>
        <p:nvSpPr>
          <p:cNvPr id="4" name="Slide Number Placeholder 3"/>
          <p:cNvSpPr>
            <a:spLocks noGrp="1"/>
          </p:cNvSpPr>
          <p:nvPr>
            <p:ph type="sldNum" sz="quarter" idx="10"/>
          </p:nvPr>
        </p:nvSpPr>
        <p:spPr>
          <a:xfrm>
            <a:off x="2904744" y="8802687"/>
            <a:ext cx="3962400" cy="341313"/>
          </a:xfrm>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97130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533400"/>
            <a:ext cx="3422650" cy="2566987"/>
          </a:xfrm>
        </p:spPr>
      </p:sp>
      <p:sp>
        <p:nvSpPr>
          <p:cNvPr id="3" name="Notes Placeholder 2"/>
          <p:cNvSpPr>
            <a:spLocks noGrp="1"/>
          </p:cNvSpPr>
          <p:nvPr>
            <p:ph type="body" idx="1"/>
          </p:nvPr>
        </p:nvSpPr>
        <p:spPr>
          <a:xfrm>
            <a:off x="457200" y="3421062"/>
            <a:ext cx="5943600" cy="3081338"/>
          </a:xfrm>
        </p:spPr>
        <p:txBody>
          <a:bodyPr/>
          <a:lstStyle/>
          <a:p>
            <a:r>
              <a:rPr lang="en-US" dirty="0" smtClean="0"/>
              <a:t>As required by Section 302D-13, HRS, applicants must attend an interview with the Evaluation Team. At the interview, applicants shall conduct a ten-minute presentation that covers each of the elements noted in Applicant Information Sheet. Applicants shall be prepared to answer specific questions about their application. The proposed school director, proposed key school personnel, and members of the applicant’s governing board shall attend this interview.</a:t>
            </a:r>
            <a:endParaRPr lang="en-US" dirty="0"/>
          </a:p>
        </p:txBody>
      </p:sp>
      <p:sp>
        <p:nvSpPr>
          <p:cNvPr id="4" name="Slide Number Placeholder 3"/>
          <p:cNvSpPr>
            <a:spLocks noGrp="1"/>
          </p:cNvSpPr>
          <p:nvPr>
            <p:ph type="sldNum" sz="quarter" idx="10"/>
          </p:nvPr>
        </p:nvSpPr>
        <p:spPr>
          <a:xfrm>
            <a:off x="2860675" y="8794559"/>
            <a:ext cx="3962400" cy="341313"/>
          </a:xfrm>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39517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31051"/>
            <a:ext cx="3422650" cy="2566987"/>
          </a:xfrm>
        </p:spPr>
      </p:sp>
      <p:sp>
        <p:nvSpPr>
          <p:cNvPr id="3" name="Notes Placeholder 2"/>
          <p:cNvSpPr>
            <a:spLocks noGrp="1"/>
          </p:cNvSpPr>
          <p:nvPr>
            <p:ph type="body" idx="1"/>
          </p:nvPr>
        </p:nvSpPr>
        <p:spPr>
          <a:xfrm>
            <a:off x="457200" y="3271742"/>
            <a:ext cx="5943600" cy="3081338"/>
          </a:xfrm>
        </p:spPr>
        <p:txBody>
          <a:bodyPr/>
          <a:lstStyle/>
          <a:p>
            <a:r>
              <a:rPr lang="en-US" dirty="0" smtClean="0"/>
              <a:t>Following the interview, the Evaluation Team may issue a request for clarification which would direct the applicant to clarify certain elements of their proposal in writing. Applicants will have the opportunity to respond in writing to address questions received from the Evaluation Team by May 1, 2017.</a:t>
            </a:r>
            <a:endParaRPr lang="en-US" dirty="0"/>
          </a:p>
        </p:txBody>
      </p:sp>
      <p:sp>
        <p:nvSpPr>
          <p:cNvPr id="4" name="Slide Number Placeholder 3"/>
          <p:cNvSpPr>
            <a:spLocks noGrp="1"/>
          </p:cNvSpPr>
          <p:nvPr>
            <p:ph type="sldNum" sz="quarter" idx="10"/>
          </p:nvPr>
        </p:nvSpPr>
        <p:spPr>
          <a:xfrm>
            <a:off x="2868168" y="8802687"/>
            <a:ext cx="3962400" cy="341313"/>
          </a:xfrm>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96369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512762"/>
            <a:ext cx="3422650" cy="2566987"/>
          </a:xfrm>
        </p:spPr>
      </p:sp>
      <p:sp>
        <p:nvSpPr>
          <p:cNvPr id="3" name="Notes Placeholder 2"/>
          <p:cNvSpPr>
            <a:spLocks noGrp="1"/>
          </p:cNvSpPr>
          <p:nvPr>
            <p:ph type="body" idx="1"/>
          </p:nvPr>
        </p:nvSpPr>
        <p:spPr>
          <a:xfrm>
            <a:off x="533400" y="3421062"/>
            <a:ext cx="5943600" cy="3081338"/>
          </a:xfrm>
        </p:spPr>
        <p:txBody>
          <a:bodyPr/>
          <a:lstStyle/>
          <a:p>
            <a:r>
              <a:rPr lang="en-US" dirty="0" smtClean="0"/>
              <a:t>The Commission will hold a public hearing to afford members of the public an opportunity to provide input and comment on each application submitted for the 2016-2017 application cycle. At the public hearing, each applicant shall conduct a ten-minute presentation on their proposed school that covers each of the elements in Applicant Information Sheet. The proposed school director, proposed key school personnel, and members of the applicant’s governing board shall attend the public hearing.</a:t>
            </a:r>
            <a:endParaRPr lang="en-US" dirty="0"/>
          </a:p>
        </p:txBody>
      </p:sp>
      <p:sp>
        <p:nvSpPr>
          <p:cNvPr id="4" name="Slide Number Placeholder 3"/>
          <p:cNvSpPr>
            <a:spLocks noGrp="1"/>
          </p:cNvSpPr>
          <p:nvPr>
            <p:ph type="sldNum" sz="quarter" idx="10"/>
          </p:nvPr>
        </p:nvSpPr>
        <p:spPr>
          <a:xfrm>
            <a:off x="2871216" y="8802687"/>
            <a:ext cx="3962400" cy="341313"/>
          </a:xfrm>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53891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00571"/>
            <a:ext cx="3422650" cy="2566987"/>
          </a:xfrm>
        </p:spPr>
      </p:sp>
      <p:sp>
        <p:nvSpPr>
          <p:cNvPr id="3" name="Notes Placeholder 2"/>
          <p:cNvSpPr>
            <a:spLocks noGrp="1"/>
          </p:cNvSpPr>
          <p:nvPr>
            <p:ph type="body" idx="1"/>
          </p:nvPr>
        </p:nvSpPr>
        <p:spPr>
          <a:xfrm>
            <a:off x="457200" y="3250406"/>
            <a:ext cx="5943600" cy="3081338"/>
          </a:xfrm>
        </p:spPr>
        <p:txBody>
          <a:bodyPr/>
          <a:lstStyle/>
          <a:p>
            <a:r>
              <a:rPr lang="en-US" dirty="0"/>
              <a:t>The Evaluation Team and the Commission serve different roles in the charter evaluation </a:t>
            </a:r>
            <a:r>
              <a:rPr lang="en-US" dirty="0" smtClean="0"/>
              <a:t>process:  The Evaluation Team</a:t>
            </a:r>
            <a:r>
              <a:rPr lang="en-US" baseline="0" dirty="0" smtClean="0"/>
              <a:t> makes a recommendation to the Commission.  </a:t>
            </a:r>
            <a:r>
              <a:rPr lang="en-US" dirty="0" smtClean="0"/>
              <a:t>The responsibility of the Commission is to decide whether to approve or deny each application. </a:t>
            </a:r>
            <a:endParaRPr lang="en-US" dirty="0"/>
          </a:p>
        </p:txBody>
      </p:sp>
      <p:sp>
        <p:nvSpPr>
          <p:cNvPr id="4" name="Slide Number Placeholder 3"/>
          <p:cNvSpPr>
            <a:spLocks noGrp="1"/>
          </p:cNvSpPr>
          <p:nvPr>
            <p:ph type="sldNum" sz="quarter" idx="10"/>
          </p:nvPr>
        </p:nvSpPr>
        <p:spPr>
          <a:xfrm>
            <a:off x="2874264" y="8802687"/>
            <a:ext cx="3962400" cy="341313"/>
          </a:xfrm>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08308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457200"/>
            <a:ext cx="3422650" cy="2566987"/>
          </a:xfrm>
        </p:spPr>
      </p:sp>
      <p:sp>
        <p:nvSpPr>
          <p:cNvPr id="3" name="Notes Placeholder 2"/>
          <p:cNvSpPr>
            <a:spLocks noGrp="1"/>
          </p:cNvSpPr>
          <p:nvPr>
            <p:ph type="body" idx="1"/>
          </p:nvPr>
        </p:nvSpPr>
        <p:spPr>
          <a:xfrm>
            <a:off x="533400" y="3250406"/>
            <a:ext cx="5943600" cy="3081338"/>
          </a:xfrm>
        </p:spPr>
        <p:txBody>
          <a:bodyPr/>
          <a:lstStyle/>
          <a:p>
            <a:r>
              <a:rPr lang="en-US" dirty="0" smtClean="0"/>
              <a:t>Commissioners will not consider</a:t>
            </a:r>
            <a:r>
              <a:rPr lang="en-US" baseline="0" dirty="0" smtClean="0"/>
              <a:t> “new information” as previously described.  </a:t>
            </a:r>
            <a:endParaRPr lang="en-US" dirty="0"/>
          </a:p>
        </p:txBody>
      </p:sp>
      <p:sp>
        <p:nvSpPr>
          <p:cNvPr id="4" name="Slide Number Placeholder 3"/>
          <p:cNvSpPr>
            <a:spLocks noGrp="1"/>
          </p:cNvSpPr>
          <p:nvPr>
            <p:ph type="sldNum" sz="quarter" idx="10"/>
          </p:nvPr>
        </p:nvSpPr>
        <p:spPr>
          <a:xfrm>
            <a:off x="2872867" y="8802687"/>
            <a:ext cx="3962400" cy="341313"/>
          </a:xfrm>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7656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81000"/>
            <a:ext cx="3422650" cy="2566987"/>
          </a:xfrm>
        </p:spPr>
      </p:sp>
      <p:sp>
        <p:nvSpPr>
          <p:cNvPr id="3" name="Notes Placeholder 2"/>
          <p:cNvSpPr>
            <a:spLocks noGrp="1"/>
          </p:cNvSpPr>
          <p:nvPr>
            <p:ph type="body" idx="1"/>
          </p:nvPr>
        </p:nvSpPr>
        <p:spPr>
          <a:xfrm>
            <a:off x="457200" y="3184524"/>
            <a:ext cx="5943600" cy="3081338"/>
          </a:xfrm>
        </p:spPr>
        <p:txBody>
          <a:bodyPr/>
          <a:lstStyle/>
          <a:p>
            <a:r>
              <a:rPr lang="en-US" dirty="0" smtClean="0"/>
              <a:t>The Commission’s Applications Committee will hold a public meeting to consider the applications received. The Committee will make a recommendation to the full Commission regarding approval or denial of each application.   The Commission’s Application Committee will consider the staff recommendation, Recommendation Report, Applicant Response, and Evaluation Team Rebuttal</a:t>
            </a:r>
            <a:r>
              <a:rPr lang="en-US" baseline="0" dirty="0" smtClean="0"/>
              <a:t> (if </a:t>
            </a:r>
            <a:r>
              <a:rPr lang="en-US" dirty="0" smtClean="0"/>
              <a:t>applicable), and public hearing testimony, DOE comments, and any other relevant information and make a recommendation to the full Commission regarding approval or denial of each application.</a:t>
            </a:r>
            <a:endParaRPr lang="en-US" dirty="0"/>
          </a:p>
        </p:txBody>
      </p:sp>
      <p:sp>
        <p:nvSpPr>
          <p:cNvPr id="4" name="Slide Number Placeholder 3"/>
          <p:cNvSpPr>
            <a:spLocks noGrp="1"/>
          </p:cNvSpPr>
          <p:nvPr>
            <p:ph type="sldNum" sz="quarter" idx="10"/>
          </p:nvPr>
        </p:nvSpPr>
        <p:spPr>
          <a:xfrm>
            <a:off x="2874264" y="8802687"/>
            <a:ext cx="3962400" cy="341313"/>
          </a:xfrm>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9143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787" y="381000"/>
            <a:ext cx="3422650" cy="2566987"/>
          </a:xfrm>
        </p:spPr>
      </p:sp>
      <p:sp>
        <p:nvSpPr>
          <p:cNvPr id="3" name="Notes Placeholder 2"/>
          <p:cNvSpPr>
            <a:spLocks noGrp="1"/>
          </p:cNvSpPr>
          <p:nvPr>
            <p:ph type="body" idx="1"/>
          </p:nvPr>
        </p:nvSpPr>
        <p:spPr>
          <a:xfrm>
            <a:off x="339725" y="3283934"/>
            <a:ext cx="5943600" cy="3081338"/>
          </a:xfrm>
        </p:spPr>
        <p:txBody>
          <a:bodyPr/>
          <a:lstStyle/>
          <a:p>
            <a:r>
              <a:rPr lang="en-US" dirty="0" smtClean="0"/>
              <a:t>Charter</a:t>
            </a:r>
            <a:r>
              <a:rPr lang="en-US" baseline="0" dirty="0" smtClean="0"/>
              <a:t> Schools are governed by </a:t>
            </a:r>
            <a:r>
              <a:rPr lang="en-US" dirty="0" smtClean="0"/>
              <a:t>HRS Chapter 302D. This law institutes</a:t>
            </a:r>
            <a:r>
              <a:rPr lang="en-US" baseline="0" dirty="0" smtClean="0"/>
              <a:t> a</a:t>
            </a:r>
            <a:r>
              <a:rPr lang="en-US" dirty="0" smtClean="0"/>
              <a:t> rigorous, transparent accountability system for charter schools that at the same time honors the autonomy and local decision-making of Hawaii’s charter schools. In</a:t>
            </a:r>
            <a:r>
              <a:rPr lang="en-US" baseline="0" dirty="0" smtClean="0"/>
              <a:t> Hawaii, each charter school is a State agency, and its employees are unionized. </a:t>
            </a:r>
            <a:r>
              <a:rPr lang="en-US" dirty="0" smtClean="0"/>
              <a:t>Like all state employees, charter school employees and teachers have access to health and retirement benefits provided by the Hawaii Employer Union Health Benefits Trust Fund (EUTF) and the Employees Retirement System of the State of Hawaii (ERS).</a:t>
            </a:r>
            <a:endParaRPr lang="en-US" dirty="0"/>
          </a:p>
        </p:txBody>
      </p:sp>
      <p:sp>
        <p:nvSpPr>
          <p:cNvPr id="4" name="Slide Number Placeholder 3"/>
          <p:cNvSpPr>
            <a:spLocks noGrp="1"/>
          </p:cNvSpPr>
          <p:nvPr>
            <p:ph type="sldNum" sz="quarter" idx="10"/>
          </p:nvPr>
        </p:nvSpPr>
        <p:spPr>
          <a:xfrm>
            <a:off x="2892552" y="8802687"/>
            <a:ext cx="3962400" cy="341313"/>
          </a:xfrm>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5844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381000"/>
            <a:ext cx="3422650" cy="2566987"/>
          </a:xfrm>
        </p:spPr>
      </p:sp>
      <p:sp>
        <p:nvSpPr>
          <p:cNvPr id="3" name="Notes Placeholder 2"/>
          <p:cNvSpPr>
            <a:spLocks noGrp="1"/>
          </p:cNvSpPr>
          <p:nvPr>
            <p:ph type="body" idx="1"/>
          </p:nvPr>
        </p:nvSpPr>
        <p:spPr>
          <a:xfrm>
            <a:off x="457200" y="3250406"/>
            <a:ext cx="5943600" cy="3081338"/>
          </a:xfrm>
        </p:spPr>
        <p:txBody>
          <a:bodyPr/>
          <a:lstStyle/>
          <a:p>
            <a:r>
              <a:rPr lang="en-US" dirty="0" smtClean="0"/>
              <a:t>At its General Business Meeting, the Commission will consider the staff recommendation, Recommendation Report, Applicant Response, and Evaluation Team Rebuttal</a:t>
            </a:r>
            <a:r>
              <a:rPr lang="en-US" baseline="0" dirty="0" smtClean="0"/>
              <a:t> (if </a:t>
            </a:r>
            <a:r>
              <a:rPr lang="en-US" dirty="0" smtClean="0"/>
              <a:t>applicable), public hearing testimony, DOE comments, any other relevant information, and the recommendations of the Commission’s Application Committee and decide whether to approve or deny each application. </a:t>
            </a:r>
            <a:endParaRPr lang="en-US" dirty="0"/>
          </a:p>
        </p:txBody>
      </p:sp>
      <p:sp>
        <p:nvSpPr>
          <p:cNvPr id="4" name="Slide Number Placeholder 3"/>
          <p:cNvSpPr>
            <a:spLocks noGrp="1"/>
          </p:cNvSpPr>
          <p:nvPr>
            <p:ph type="sldNum" sz="quarter" idx="10"/>
          </p:nvPr>
        </p:nvSpPr>
        <p:spPr>
          <a:xfrm>
            <a:off x="2863723" y="8802687"/>
            <a:ext cx="3962400" cy="341313"/>
          </a:xfrm>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268590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30.9.2016</a:t>
            </a:fld>
            <a:endParaRPr lang="cs-CZ"/>
          </a:p>
        </p:txBody>
      </p:sp>
      <p:sp>
        <p:nvSpPr>
          <p:cNvPr id="4" name="Slide Image Placeholder 3"/>
          <p:cNvSpPr>
            <a:spLocks noGrp="1" noRot="1" noChangeAspect="1"/>
          </p:cNvSpPr>
          <p:nvPr>
            <p:ph type="sldImg" idx="2"/>
          </p:nvPr>
        </p:nvSpPr>
        <p:spPr>
          <a:xfrm>
            <a:off x="1757363" y="509714"/>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381000" y="3252659"/>
            <a:ext cx="5943600" cy="3081338"/>
          </a:xfrm>
          <a:prstGeom prst="rect">
            <a:avLst/>
          </a:prstGeom>
        </p:spPr>
        <p:txBody>
          <a:bodyPr vert="horz" lIns="91440" tIns="45720" rIns="91440" bIns="45720" rtlCol="0"/>
          <a:lstStyle/>
          <a:p>
            <a:r>
              <a:rPr lang="en-US" dirty="0"/>
              <a:t>Section 302D-13, HRS provides for the establishment of start-up and conversion charter schools.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523495"/>
            <a:ext cx="3422650" cy="2566987"/>
          </a:xfrm>
        </p:spPr>
      </p:sp>
      <p:sp>
        <p:nvSpPr>
          <p:cNvPr id="3" name="Notes Placeholder 2"/>
          <p:cNvSpPr>
            <a:spLocks noGrp="1"/>
          </p:cNvSpPr>
          <p:nvPr>
            <p:ph type="body" idx="1"/>
          </p:nvPr>
        </p:nvSpPr>
        <p:spPr>
          <a:xfrm>
            <a:off x="457200" y="3289300"/>
            <a:ext cx="5943600" cy="3081338"/>
          </a:xfrm>
        </p:spPr>
        <p:txBody>
          <a:bodyPr/>
          <a:lstStyle/>
          <a:p>
            <a:endParaRPr lang="en-US" dirty="0"/>
          </a:p>
        </p:txBody>
      </p:sp>
      <p:sp>
        <p:nvSpPr>
          <p:cNvPr id="4" name="Slide Number Placeholder 3"/>
          <p:cNvSpPr>
            <a:spLocks noGrp="1"/>
          </p:cNvSpPr>
          <p:nvPr>
            <p:ph type="sldNum" sz="quarter" idx="10"/>
          </p:nvPr>
        </p:nvSpPr>
        <p:spPr>
          <a:xfrm>
            <a:off x="2895600" y="8802687"/>
            <a:ext cx="3962400" cy="341313"/>
          </a:xfrm>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87312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747" y="514351"/>
            <a:ext cx="3422650" cy="2566987"/>
          </a:xfrm>
        </p:spPr>
      </p:sp>
      <p:sp>
        <p:nvSpPr>
          <p:cNvPr id="3" name="Notes Placeholder 2"/>
          <p:cNvSpPr>
            <a:spLocks noGrp="1"/>
          </p:cNvSpPr>
          <p:nvPr>
            <p:ph type="body" idx="1"/>
          </p:nvPr>
        </p:nvSpPr>
        <p:spPr>
          <a:xfrm>
            <a:off x="381000" y="3251200"/>
            <a:ext cx="5943600" cy="3081338"/>
          </a:xfrm>
        </p:spPr>
        <p:txBody>
          <a:bodyPr/>
          <a:lstStyle/>
          <a:p>
            <a:r>
              <a:rPr lang="en-US" dirty="0" smtClean="0"/>
              <a:t>To</a:t>
            </a:r>
            <a:r>
              <a:rPr lang="en-US" baseline="0" dirty="0" smtClean="0"/>
              <a:t> be eligible to submit a charter application for the 2016-2017 applications cycle, you must submit the Intent to Apply packet.  </a:t>
            </a:r>
            <a:r>
              <a:rPr lang="en-US" dirty="0" smtClean="0"/>
              <a:t>The Intent to Apply packet is available on the Commission’s website: chartercommission.hawaii.gov.  It must be uploaded and submitted</a:t>
            </a:r>
            <a:r>
              <a:rPr lang="en-US" baseline="0" dirty="0" smtClean="0"/>
              <a:t> in Epicenter by October 7, 2016 at 12:00 Noon, Hawaii Standard Time. </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0424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514351"/>
            <a:ext cx="3422650" cy="2566987"/>
          </a:xfrm>
        </p:spPr>
      </p:sp>
      <p:sp>
        <p:nvSpPr>
          <p:cNvPr id="3" name="Notes Placeholder 2"/>
          <p:cNvSpPr>
            <a:spLocks noGrp="1"/>
          </p:cNvSpPr>
          <p:nvPr>
            <p:ph type="body" idx="1"/>
          </p:nvPr>
        </p:nvSpPr>
        <p:spPr>
          <a:xfrm>
            <a:off x="457200" y="3251200"/>
            <a:ext cx="5943600" cy="308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completed Intent to Apply Packet will be reviewed by Commission staff, and applicants will be notified of the findings by October</a:t>
            </a:r>
            <a:r>
              <a:rPr lang="en-US" baseline="0" dirty="0" smtClean="0"/>
              <a:t> 14, 2016.</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421196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12763"/>
            <a:ext cx="3422650" cy="2566987"/>
          </a:xfrm>
        </p:spPr>
      </p:sp>
      <p:sp>
        <p:nvSpPr>
          <p:cNvPr id="3" name="Notes Placeholder 2"/>
          <p:cNvSpPr>
            <a:spLocks noGrp="1"/>
          </p:cNvSpPr>
          <p:nvPr>
            <p:ph type="body" idx="1"/>
          </p:nvPr>
        </p:nvSpPr>
        <p:spPr>
          <a:xfrm>
            <a:off x="457200" y="3250406"/>
            <a:ext cx="5943600" cy="3081338"/>
          </a:xfrm>
        </p:spPr>
        <p:txBody>
          <a:bodyPr/>
          <a:lstStyle/>
          <a:p>
            <a:r>
              <a:rPr lang="en-US" dirty="0" smtClean="0"/>
              <a:t>When writing your application, read all the instructions</a:t>
            </a:r>
            <a:r>
              <a:rPr lang="en-US" baseline="0" dirty="0" smtClean="0"/>
              <a:t> carefully.  If a section of the narrative proposal does not apply to you, state that it is “not applicable.”  Do not leave any sections of the narrative proposal template blank.  Pay attention to the requirements listed on page 13 </a:t>
            </a:r>
            <a:r>
              <a:rPr lang="en-US" baseline="0" dirty="0" smtClean="0"/>
              <a:t>(Item B, Specifications) of </a:t>
            </a:r>
            <a:r>
              <a:rPr lang="en-US" baseline="0" dirty="0" smtClean="0"/>
              <a:t>the RFP.  </a:t>
            </a:r>
          </a:p>
          <a:p>
            <a:r>
              <a:rPr lang="en-US" baseline="0" dirty="0" smtClean="0"/>
              <a:t>Page 14 of the RFP illustrates the proper way to label the documents that you submit.  </a:t>
            </a:r>
            <a:endParaRPr lang="en-US" baseline="0" dirty="0" smtClean="0"/>
          </a:p>
          <a:p>
            <a:r>
              <a:rPr lang="en-US" baseline="0" dirty="0" smtClean="0"/>
              <a:t>Page 15, item 10 of the RFP lists all of the attachments that are required to be submitted with your application. Some of these may have mandatory </a:t>
            </a:r>
            <a:r>
              <a:rPr lang="en-US" baseline="0" smtClean="0"/>
              <a:t>templates that you must use.  </a:t>
            </a:r>
            <a:endParaRPr lang="en-US" dirty="0"/>
          </a:p>
        </p:txBody>
      </p:sp>
      <p:sp>
        <p:nvSpPr>
          <p:cNvPr id="4" name="Slide Number Placeholder 3"/>
          <p:cNvSpPr>
            <a:spLocks noGrp="1"/>
          </p:cNvSpPr>
          <p:nvPr>
            <p:ph type="sldNum" sz="quarter" idx="10"/>
          </p:nvPr>
        </p:nvSpPr>
        <p:spPr>
          <a:xfrm>
            <a:off x="2889504" y="8757983"/>
            <a:ext cx="3962400" cy="341313"/>
          </a:xfrm>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39206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533400"/>
            <a:ext cx="3422650" cy="2566987"/>
          </a:xfrm>
        </p:spPr>
      </p:sp>
      <p:sp>
        <p:nvSpPr>
          <p:cNvPr id="3" name="Notes Placeholder 2"/>
          <p:cNvSpPr>
            <a:spLocks noGrp="1"/>
          </p:cNvSpPr>
          <p:nvPr>
            <p:ph type="body" idx="1"/>
          </p:nvPr>
        </p:nvSpPr>
        <p:spPr>
          <a:xfrm>
            <a:off x="339725" y="3405822"/>
            <a:ext cx="5943600" cy="308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have questions</a:t>
            </a:r>
            <a:r>
              <a:rPr lang="en-US" baseline="0" dirty="0" smtClean="0"/>
              <a:t> about the applications process, please contact me.  Please do not d</a:t>
            </a:r>
            <a:r>
              <a:rPr lang="en-US" dirty="0" smtClean="0"/>
              <a:t>irect any communications, including application documents, to any Commissioner,</a:t>
            </a:r>
            <a:r>
              <a:rPr lang="en-US" baseline="0" dirty="0" smtClean="0"/>
              <a:t> </a:t>
            </a:r>
            <a:r>
              <a:rPr lang="en-US" dirty="0" smtClean="0"/>
              <a:t>Evaluation Team</a:t>
            </a:r>
            <a:r>
              <a:rPr lang="en-US" baseline="0" dirty="0" smtClean="0"/>
              <a:t> Member, or other Commission staff</a:t>
            </a:r>
            <a:r>
              <a:rPr lang="en-US" dirty="0" smtClean="0"/>
              <a:t>. </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21871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7675" y="457200"/>
            <a:ext cx="3422650" cy="2566987"/>
          </a:xfrm>
        </p:spPr>
      </p:sp>
      <p:sp>
        <p:nvSpPr>
          <p:cNvPr id="3" name="Notes Placeholder 2"/>
          <p:cNvSpPr>
            <a:spLocks noGrp="1"/>
          </p:cNvSpPr>
          <p:nvPr>
            <p:ph type="body" idx="1"/>
          </p:nvPr>
        </p:nvSpPr>
        <p:spPr>
          <a:xfrm>
            <a:off x="457200" y="3352800"/>
            <a:ext cx="5943600" cy="3081338"/>
          </a:xfrm>
        </p:spPr>
        <p:txBody>
          <a:bodyPr/>
          <a:lstStyle/>
          <a:p>
            <a:r>
              <a:rPr lang="en-US" dirty="0" smtClean="0"/>
              <a:t>As</a:t>
            </a:r>
            <a:r>
              <a:rPr lang="en-US" baseline="0" dirty="0" smtClean="0"/>
              <a:t> you will see later in this orientation, there will be multiple documents (that will comprise your application) that will have to be individually uploaded to Epicenter in the proper file format. Please allow enough time for you to complete the individual upload of the files.  All of the files must be submitted to Epicenter by January 20, 2017, 12:00 Noon, Hawaii Standard Time.  </a:t>
            </a:r>
            <a:endParaRPr lang="en-US" dirty="0"/>
          </a:p>
        </p:txBody>
      </p:sp>
      <p:sp>
        <p:nvSpPr>
          <p:cNvPr id="4" name="Slide Number Placeholder 3"/>
          <p:cNvSpPr>
            <a:spLocks noGrp="1"/>
          </p:cNvSpPr>
          <p:nvPr>
            <p:ph type="sldNum" sz="quarter" idx="10"/>
          </p:nvPr>
        </p:nvSpPr>
        <p:spPr>
          <a:xfrm>
            <a:off x="2895600" y="8802687"/>
            <a:ext cx="3962400" cy="341313"/>
          </a:xfrm>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49078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4194048"/>
            <a:ext cx="13004800" cy="1609344"/>
          </a:xfrm>
          <a:prstGeom prst="rect">
            <a:avLst/>
          </a:prstGeom>
        </p:spPr>
      </p:pic>
      <p:sp>
        <p:nvSpPr>
          <p:cNvPr id="4" name="TextBox 3"/>
          <p:cNvSpPr txBox="1"/>
          <p:nvPr/>
        </p:nvSpPr>
        <p:spPr>
          <a:xfrm>
            <a:off x="0" y="4267200"/>
            <a:ext cx="13004800" cy="1463040"/>
          </a:xfrm>
          <a:prstGeom prst="rect">
            <a:avLst/>
          </a:prstGeom>
        </p:spPr>
        <p:txBody>
          <a:bodyPr wrap="none" lIns="254000" tIns="0" rIns="254000" bIns="0" anchor="t"/>
          <a:lstStyle/>
          <a:p>
            <a:pPr algn="ctr"/>
            <a:r>
              <a:rPr lang="en-US" sz="9600" b="1" dirty="0">
                <a:solidFill>
                  <a:srgbClr val="FFFFFF"/>
                </a:solidFill>
                <a:effectLst>
                  <a:outerShdw blurRad="20000" dist="30000" dir="2700000">
                    <a:srgbClr val="000000">
                      <a:alpha val="80000"/>
                    </a:srgbClr>
                  </a:outerShdw>
                </a:effectLst>
                <a:latin typeface="Calibri"/>
              </a:rPr>
              <a:t>Applying for a </a:t>
            </a:r>
            <a:r>
              <a:rPr lang="en-US" sz="9600" b="1" dirty="0" smtClean="0">
                <a:solidFill>
                  <a:srgbClr val="FFFFFF"/>
                </a:solidFill>
                <a:effectLst>
                  <a:outerShdw blurRad="20000" dist="30000" dir="2700000">
                    <a:srgbClr val="000000">
                      <a:alpha val="80000"/>
                    </a:srgbClr>
                  </a:outerShdw>
                </a:effectLst>
                <a:latin typeface="Calibri"/>
              </a:rPr>
              <a:t>Charter</a:t>
            </a:r>
            <a:endParaRPr lang="en-US" sz="96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--Filippo-- - https://www.flickr.com/photos/71882589@N00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249680"/>
          </a:xfrm>
          <a:prstGeom prst="rect">
            <a:avLst/>
          </a:prstGeom>
        </p:spPr>
        <p:txBody>
          <a:bodyPr wrap="none" lIns="254000" tIns="0" rIns="254000" bIns="0" anchor="t"/>
          <a:lstStyle/>
          <a:p>
            <a:pPr algn="ctr"/>
            <a:r>
              <a:rPr lang="en-US" sz="8200" b="1" dirty="0">
                <a:solidFill>
                  <a:srgbClr val="FFFFFF"/>
                </a:solidFill>
                <a:effectLst>
                  <a:outerShdw blurRad="20000" dist="30000" dir="2700000">
                    <a:srgbClr val="000000">
                      <a:alpha val="80000"/>
                    </a:srgbClr>
                  </a:outerShdw>
                </a:effectLst>
                <a:latin typeface="Calibri"/>
              </a:rPr>
              <a:t>Evaluation Team's </a:t>
            </a:r>
            <a:r>
              <a:rPr lang="en-US" sz="8200" b="1" dirty="0" smtClean="0">
                <a:solidFill>
                  <a:srgbClr val="FFFFFF"/>
                </a:solidFill>
                <a:effectLst>
                  <a:outerShdw blurRad="20000" dist="30000" dir="2700000">
                    <a:srgbClr val="000000">
                      <a:alpha val="80000"/>
                    </a:srgbClr>
                  </a:outerShdw>
                </a:effectLst>
                <a:latin typeface="Calibri"/>
              </a:rPr>
              <a:t>Role</a:t>
            </a:r>
            <a:endParaRPr lang="en-US" sz="8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265680"/>
            <a:ext cx="12496800" cy="3919017"/>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Develops recommendations for approval or denial to Commission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Joybot - https://www.flickr.com/photos/62559061@N06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762000"/>
          </a:xfrm>
          <a:prstGeom prst="rect">
            <a:avLst/>
          </a:prstGeom>
        </p:spPr>
        <p:txBody>
          <a:bodyPr wrap="none" lIns="254000" tIns="0" rIns="254000" bIns="0" anchor="t"/>
          <a:lstStyle/>
          <a:p>
            <a:pPr algn="ctr"/>
            <a:r>
              <a:rPr lang="en-US" sz="5000" b="1" dirty="0">
                <a:solidFill>
                  <a:srgbClr val="FFFFFF"/>
                </a:solidFill>
                <a:effectLst>
                  <a:outerShdw blurRad="20000" dist="30000" dir="2700000">
                    <a:srgbClr val="000000">
                      <a:alpha val="80000"/>
                    </a:srgbClr>
                  </a:outerShdw>
                </a:effectLst>
                <a:latin typeface="Calibri"/>
              </a:rPr>
              <a:t>Evaluation Team will </a:t>
            </a:r>
            <a:r>
              <a:rPr lang="en-US" sz="5000" b="1" dirty="0" smtClean="0">
                <a:solidFill>
                  <a:srgbClr val="FFFFFF"/>
                </a:solidFill>
                <a:effectLst>
                  <a:outerShdw blurRad="20000" dist="30000" dir="2700000">
                    <a:srgbClr val="000000">
                      <a:alpha val="80000"/>
                    </a:srgbClr>
                  </a:outerShdw>
                </a:effectLst>
                <a:latin typeface="Calibri"/>
              </a:rPr>
              <a:t>Review/Evaluate</a:t>
            </a:r>
            <a:endParaRPr lang="en-US" sz="50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1778000"/>
            <a:ext cx="12496800" cy="3919017"/>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Application</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Applicant interview</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Request for clarification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Daniel Y. Go - https://www.flickr.com/photos/84172943@N00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2682240"/>
            <a:ext cx="13004800" cy="4389120"/>
          </a:xfrm>
          <a:prstGeom prst="rect">
            <a:avLst/>
          </a:prstGeom>
        </p:spPr>
      </p:pic>
      <p:sp>
        <p:nvSpPr>
          <p:cNvPr id="4" name="TextBox 3"/>
          <p:cNvSpPr txBox="1"/>
          <p:nvPr/>
        </p:nvSpPr>
        <p:spPr>
          <a:xfrm>
            <a:off x="0" y="2682240"/>
            <a:ext cx="13004800" cy="4389120"/>
          </a:xfrm>
          <a:prstGeom prst="rect">
            <a:avLst/>
          </a:prstGeom>
        </p:spPr>
        <p:txBody>
          <a:bodyPr wrap="square" lIns="254000" tIns="254000" rIns="254000" bIns="254000" anchor="ctr">
            <a:normAutofit/>
          </a:bodyPr>
          <a:lstStyle/>
          <a:p>
            <a:pPr algn="ctr"/>
            <a:r>
              <a:rPr lang="en-US" sz="8000" b="0">
                <a:solidFill>
                  <a:srgbClr val="FFFFFF"/>
                </a:solidFill>
                <a:effectLst>
                  <a:outerShdw blurRad="20000" dist="30000" dir="2700000">
                    <a:srgbClr val="000000">
                      <a:alpha val="75000"/>
                    </a:srgbClr>
                  </a:outerShdw>
                </a:effectLst>
                <a:latin typeface="Calibri"/>
              </a:rPr>
              <a:t>Make sure your application includes everything that you want Evaluators to know.</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Daniel Kulinski - https://www.flickr.com/photos/7729940@N06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798320"/>
          </a:xfrm>
          <a:prstGeom prst="rect">
            <a:avLst/>
          </a:prstGeom>
        </p:spPr>
        <p:txBody>
          <a:bodyPr wrap="none" lIns="254000" tIns="0" rIns="254000" bIns="0" anchor="t"/>
          <a:lstStyle/>
          <a:p>
            <a:pPr algn="ctr"/>
            <a:r>
              <a:rPr lang="en-US" sz="11800" b="1" dirty="0" smtClean="0">
                <a:solidFill>
                  <a:srgbClr val="FFFFFF"/>
                </a:solidFill>
                <a:effectLst>
                  <a:outerShdw blurRad="20000" dist="30000" dir="2700000">
                    <a:srgbClr val="000000">
                      <a:alpha val="80000"/>
                    </a:srgbClr>
                  </a:outerShdw>
                </a:effectLst>
                <a:latin typeface="Calibri"/>
              </a:rPr>
              <a:t>New Information</a:t>
            </a:r>
            <a:endParaRPr lang="en-US" sz="118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814320"/>
            <a:ext cx="12496800" cy="5894121"/>
          </a:xfrm>
          <a:prstGeom prst="rect">
            <a:avLst/>
          </a:prstGeom>
        </p:spPr>
        <p:txBody>
          <a:bodyPr wrap="square">
            <a:normAutofit fontScale="92500" lnSpcReduction="10000"/>
          </a:bodyPr>
          <a:lstStyle/>
          <a:p>
            <a:pPr marL="762000" indent="-762000" algn="l">
              <a:lnSpc>
                <a:spcPct val="86400"/>
              </a:lnSpc>
              <a:buFont typeface="Calibri"/>
              <a:buChar char="•"/>
            </a:pPr>
            <a:r>
              <a:rPr lang="en-US" sz="5400" b="0" dirty="0">
                <a:solidFill>
                  <a:srgbClr val="FFFFFF"/>
                </a:solidFill>
                <a:effectLst>
                  <a:outerShdw blurRad="20000" dist="30000" dir="2700000">
                    <a:srgbClr val="000000">
                      <a:alpha val="75000"/>
                    </a:srgbClr>
                  </a:outerShdw>
                </a:effectLst>
                <a:latin typeface="Calibri"/>
              </a:rPr>
              <a:t>Commission will disregard any new information that was not available to the Evaluation Team prior to the issuance of their recommendation report</a:t>
            </a:r>
            <a:r>
              <a:rPr lang="en-US" sz="5400" b="0" dirty="0" smtClean="0">
                <a:solidFill>
                  <a:srgbClr val="FFFFFF"/>
                </a:solidFill>
                <a:effectLst>
                  <a:outerShdw blurRad="20000" dist="30000" dir="2700000">
                    <a:srgbClr val="000000">
                      <a:alpha val="75000"/>
                    </a:srgbClr>
                  </a:outerShdw>
                </a:effectLst>
                <a:latin typeface="Calibri"/>
              </a:rPr>
              <a:t>.</a:t>
            </a:r>
          </a:p>
          <a:p>
            <a:pPr marL="762000" indent="-762000" algn="l">
              <a:lnSpc>
                <a:spcPct val="86400"/>
              </a:lnSpc>
              <a:buFont typeface="Calibri"/>
              <a:buChar char="•"/>
            </a:pPr>
            <a:endParaRPr lang="en-US" sz="5400" b="0" dirty="0">
              <a:solidFill>
                <a:srgbClr val="FFFFFF"/>
              </a:solidFill>
              <a:effectLst>
                <a:outerShdw blurRad="20000" dist="30000" dir="2700000">
                  <a:srgbClr val="000000">
                    <a:alpha val="75000"/>
                  </a:srgbClr>
                </a:outerShdw>
              </a:effectLst>
              <a:latin typeface="Calibri"/>
            </a:endParaRPr>
          </a:p>
          <a:p>
            <a:pPr marL="762000" indent="-762000" algn="l">
              <a:lnSpc>
                <a:spcPct val="86400"/>
              </a:lnSpc>
              <a:buFont typeface="Calibri"/>
              <a:buChar char="•"/>
            </a:pPr>
            <a:r>
              <a:rPr lang="en-US" sz="5400" b="0" dirty="0">
                <a:solidFill>
                  <a:srgbClr val="FFFFFF"/>
                </a:solidFill>
                <a:effectLst>
                  <a:outerShdw blurRad="20000" dist="30000" dir="2700000">
                    <a:srgbClr val="000000">
                      <a:alpha val="75000"/>
                    </a:srgbClr>
                  </a:outerShdw>
                </a:effectLst>
                <a:latin typeface="Calibri"/>
              </a:rPr>
              <a:t>Applicant cannot change information provided in the application, applicant interview, </a:t>
            </a:r>
            <a:r>
              <a:rPr lang="en-US" sz="5400" b="0" dirty="0" smtClean="0">
                <a:solidFill>
                  <a:srgbClr val="FFFFFF"/>
                </a:solidFill>
                <a:effectLst>
                  <a:outerShdw blurRad="20000" dist="30000" dir="2700000">
                    <a:srgbClr val="000000">
                      <a:alpha val="75000"/>
                    </a:srgbClr>
                  </a:outerShdw>
                </a:effectLst>
                <a:latin typeface="Calibri"/>
              </a:rPr>
              <a:t>or request </a:t>
            </a:r>
            <a:r>
              <a:rPr lang="en-US" sz="5400" b="0" dirty="0">
                <a:solidFill>
                  <a:srgbClr val="FFFFFF"/>
                </a:solidFill>
                <a:effectLst>
                  <a:outerShdw blurRad="20000" dist="30000" dir="2700000">
                    <a:srgbClr val="000000">
                      <a:alpha val="75000"/>
                    </a:srgbClr>
                  </a:outerShdw>
                </a:effectLst>
                <a:latin typeface="Calibri"/>
              </a:rPr>
              <a:t>for clarification through public testimony or other means.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Calistobreeze - https://www.flickr.com/photos/9423759@N08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524000"/>
          </a:xfrm>
          <a:prstGeom prst="rect">
            <a:avLst/>
          </a:prstGeom>
        </p:spPr>
        <p:txBody>
          <a:bodyPr wrap="none" lIns="254000" tIns="0" rIns="254000" bIns="0" anchor="t"/>
          <a:lstStyle/>
          <a:p>
            <a:pPr algn="ctr"/>
            <a:r>
              <a:rPr lang="en-US" sz="10000" b="1" dirty="0" smtClean="0">
                <a:solidFill>
                  <a:srgbClr val="FFFFFF"/>
                </a:solidFill>
                <a:effectLst>
                  <a:outerShdw blurRad="20000" dist="30000" dir="2700000">
                    <a:srgbClr val="000000">
                      <a:alpha val="80000"/>
                    </a:srgbClr>
                  </a:outerShdw>
                </a:effectLst>
                <a:latin typeface="Calibri"/>
              </a:rPr>
              <a:t>Applicant Interview</a:t>
            </a:r>
            <a:endParaRPr lang="en-US" sz="100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540000"/>
            <a:ext cx="12496800" cy="3919017"/>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10 minute presentation</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Be prepared to answer questions</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magnusfranklin - https://www.flickr.com/photos/37205550@N00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249680"/>
          </a:xfrm>
          <a:prstGeom prst="rect">
            <a:avLst/>
          </a:prstGeom>
        </p:spPr>
        <p:txBody>
          <a:bodyPr wrap="none" lIns="254000" tIns="0" rIns="254000" bIns="0" anchor="t"/>
          <a:lstStyle/>
          <a:p>
            <a:pPr algn="ctr"/>
            <a:r>
              <a:rPr lang="en-US" sz="8200" b="1" dirty="0" smtClean="0">
                <a:solidFill>
                  <a:srgbClr val="FFFFFF"/>
                </a:solidFill>
                <a:effectLst>
                  <a:outerShdw blurRad="20000" dist="30000" dir="2700000">
                    <a:srgbClr val="000000">
                      <a:alpha val="80000"/>
                    </a:srgbClr>
                  </a:outerShdw>
                </a:effectLst>
                <a:latin typeface="Calibri"/>
              </a:rPr>
              <a:t>Request </a:t>
            </a:r>
            <a:r>
              <a:rPr lang="en-US" sz="8200" b="1" dirty="0">
                <a:solidFill>
                  <a:srgbClr val="FFFFFF"/>
                </a:solidFill>
                <a:effectLst>
                  <a:outerShdw blurRad="20000" dist="30000" dir="2700000">
                    <a:srgbClr val="000000">
                      <a:alpha val="80000"/>
                    </a:srgbClr>
                  </a:outerShdw>
                </a:effectLst>
                <a:latin typeface="Calibri"/>
              </a:rPr>
              <a:t>for </a:t>
            </a:r>
            <a:r>
              <a:rPr lang="en-US" sz="8200" b="1" dirty="0" smtClean="0">
                <a:solidFill>
                  <a:srgbClr val="FFFFFF"/>
                </a:solidFill>
                <a:effectLst>
                  <a:outerShdw blurRad="20000" dist="30000" dir="2700000">
                    <a:srgbClr val="000000">
                      <a:alpha val="80000"/>
                    </a:srgbClr>
                  </a:outerShdw>
                </a:effectLst>
                <a:latin typeface="Calibri"/>
              </a:rPr>
              <a:t>Clarification</a:t>
            </a:r>
            <a:endParaRPr lang="en-US" sz="8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265680"/>
            <a:ext cx="12496800" cy="2616911"/>
          </a:xfrm>
          <a:prstGeom prst="rect">
            <a:avLst/>
          </a:prstGeom>
        </p:spPr>
        <p:txBody>
          <a:bodyPr wrap="square">
            <a:normAutofit/>
          </a:bodyPr>
          <a:lstStyle/>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Respond in writing to clarify proposal</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Juber Al-haddad ™ - https://www.flickr.com/photos/21004101@N07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2026920"/>
          </a:xfrm>
          <a:prstGeom prst="rect">
            <a:avLst/>
          </a:prstGeom>
        </p:spPr>
        <p:txBody>
          <a:bodyPr wrap="none" lIns="254000" tIns="0" rIns="254000" bIns="0" anchor="t"/>
          <a:lstStyle/>
          <a:p>
            <a:pPr algn="ctr"/>
            <a:r>
              <a:rPr lang="en-US" sz="13300" b="1" dirty="0" smtClean="0">
                <a:solidFill>
                  <a:srgbClr val="FFFFFF"/>
                </a:solidFill>
                <a:effectLst>
                  <a:outerShdw blurRad="20000" dist="30000" dir="2700000">
                    <a:srgbClr val="000000">
                      <a:alpha val="80000"/>
                    </a:srgbClr>
                  </a:outerShdw>
                </a:effectLst>
                <a:latin typeface="Calibri"/>
              </a:rPr>
              <a:t>Public Hearing</a:t>
            </a:r>
            <a:endParaRPr lang="en-US" sz="133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3042920"/>
            <a:ext cx="12496800" cy="5149596"/>
          </a:xfrm>
          <a:prstGeom prst="rect">
            <a:avLst/>
          </a:prstGeom>
        </p:spPr>
        <p:txBody>
          <a:bodyPr wrap="square">
            <a:normAutofit/>
          </a:bodyPr>
          <a:lstStyle/>
          <a:p>
            <a:pPr marL="762000" indent="-762000" algn="l">
              <a:lnSpc>
                <a:spcPct val="102400"/>
              </a:lnSpc>
              <a:buFont typeface="Calibri"/>
              <a:buChar char="•"/>
            </a:pPr>
            <a:r>
              <a:rPr lang="en-US" sz="6400" b="0" dirty="0">
                <a:solidFill>
                  <a:srgbClr val="FFFFFF"/>
                </a:solidFill>
                <a:effectLst>
                  <a:outerShdw blurRad="20000" dist="30000" dir="2700000">
                    <a:srgbClr val="000000">
                      <a:alpha val="75000"/>
                    </a:srgbClr>
                  </a:outerShdw>
                </a:effectLst>
                <a:latin typeface="Calibri"/>
              </a:rPr>
              <a:t>Conduct 10 minute presentation</a:t>
            </a:r>
          </a:p>
          <a:p>
            <a:pPr marL="762000" indent="-762000" algn="l">
              <a:lnSpc>
                <a:spcPct val="102400"/>
              </a:lnSpc>
              <a:buFont typeface="Calibri"/>
              <a:buChar char="•"/>
            </a:pPr>
            <a:r>
              <a:rPr lang="en-US" sz="6400" b="0" dirty="0">
                <a:solidFill>
                  <a:srgbClr val="FFFFFF"/>
                </a:solidFill>
                <a:effectLst>
                  <a:outerShdw blurRad="20000" dist="30000" dir="2700000">
                    <a:srgbClr val="000000">
                      <a:alpha val="75000"/>
                    </a:srgbClr>
                  </a:outerShdw>
                </a:effectLst>
                <a:latin typeface="Calibri"/>
              </a:rPr>
              <a:t>Do not introduce new information</a:t>
            </a:r>
          </a:p>
          <a:p>
            <a:pPr marL="762000" indent="-762000" algn="l">
              <a:lnSpc>
                <a:spcPct val="102400"/>
              </a:lnSpc>
              <a:buFont typeface="Calibri"/>
              <a:buChar char="•"/>
            </a:pPr>
            <a:r>
              <a:rPr lang="en-US" sz="6400" b="0" dirty="0">
                <a:solidFill>
                  <a:srgbClr val="FFFFFF"/>
                </a:solidFill>
                <a:effectLst>
                  <a:outerShdw blurRad="20000" dist="30000" dir="2700000">
                    <a:srgbClr val="000000">
                      <a:alpha val="75000"/>
                    </a:srgbClr>
                  </a:outerShdw>
                </a:effectLst>
                <a:latin typeface="Calibri"/>
              </a:rPr>
              <a:t>PURPOSE IS PROVIDE OPPORTUNITY FOR THE PUBLIC TO COMMENT</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dview.us - https://www.flickr.com/photos/28448508@N00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417320"/>
          </a:xfrm>
          <a:prstGeom prst="rect">
            <a:avLst/>
          </a:prstGeom>
        </p:spPr>
        <p:txBody>
          <a:bodyPr wrap="none" lIns="254000" tIns="0" rIns="254000" bIns="0" anchor="t"/>
          <a:lstStyle/>
          <a:p>
            <a:pPr algn="ctr"/>
            <a:r>
              <a:rPr lang="en-US" sz="9300" b="1" dirty="0" smtClean="0">
                <a:solidFill>
                  <a:srgbClr val="FFFFFF"/>
                </a:solidFill>
                <a:effectLst>
                  <a:outerShdw blurRad="20000" dist="30000" dir="2700000">
                    <a:srgbClr val="000000">
                      <a:alpha val="80000"/>
                    </a:srgbClr>
                  </a:outerShdw>
                </a:effectLst>
                <a:latin typeface="Calibri"/>
              </a:rPr>
              <a:t>Commissioners</a:t>
            </a:r>
            <a:r>
              <a:rPr lang="en-US" sz="9300" b="1" dirty="0">
                <a:solidFill>
                  <a:srgbClr val="FFFFFF"/>
                </a:solidFill>
                <a:effectLst>
                  <a:outerShdw blurRad="20000" dist="30000" dir="2700000">
                    <a:srgbClr val="000000">
                      <a:alpha val="80000"/>
                    </a:srgbClr>
                  </a:outerShdw>
                </a:effectLst>
                <a:latin typeface="Calibri"/>
              </a:rPr>
              <a:t>' </a:t>
            </a:r>
            <a:r>
              <a:rPr lang="en-US" sz="9300" b="1" dirty="0" smtClean="0">
                <a:solidFill>
                  <a:srgbClr val="FFFFFF"/>
                </a:solidFill>
                <a:effectLst>
                  <a:outerShdw blurRad="20000" dist="30000" dir="2700000">
                    <a:srgbClr val="000000">
                      <a:alpha val="80000"/>
                    </a:srgbClr>
                  </a:outerShdw>
                </a:effectLst>
                <a:latin typeface="Calibri"/>
              </a:rPr>
              <a:t>Role</a:t>
            </a:r>
            <a:endParaRPr lang="en-US" sz="93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433320"/>
            <a:ext cx="12496800" cy="2616911"/>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Decides whether to approve or deny each application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anieto2k - https://www.flickr.com/photos/49703021@N00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036320"/>
          </a:xfrm>
          <a:prstGeom prst="rect">
            <a:avLst/>
          </a:prstGeom>
        </p:spPr>
        <p:txBody>
          <a:bodyPr wrap="none" lIns="254000" tIns="0" rIns="254000" bIns="0" anchor="t"/>
          <a:lstStyle/>
          <a:p>
            <a:pPr algn="ctr"/>
            <a:r>
              <a:rPr lang="en-US" sz="6800" b="1" dirty="0" smtClean="0">
                <a:solidFill>
                  <a:srgbClr val="FFFFFF"/>
                </a:solidFill>
                <a:effectLst>
                  <a:outerShdw blurRad="20000" dist="30000" dir="2700000">
                    <a:srgbClr val="000000">
                      <a:alpha val="80000"/>
                    </a:srgbClr>
                  </a:outerShdw>
                </a:effectLst>
                <a:latin typeface="Calibri"/>
              </a:rPr>
              <a:t>Commissioners Will Consider</a:t>
            </a:r>
            <a:endParaRPr lang="en-US" sz="68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052320"/>
            <a:ext cx="12496800" cy="6976770"/>
          </a:xfrm>
          <a:prstGeom prst="rect">
            <a:avLst/>
          </a:prstGeom>
        </p:spPr>
        <p:txBody>
          <a:bodyPr wrap="square">
            <a:normAutofit/>
          </a:bodyPr>
          <a:lstStyle/>
          <a:p>
            <a:pPr marL="762000" indent="-762000" algn="l">
              <a:lnSpc>
                <a:spcPct val="108800"/>
              </a:lnSpc>
              <a:buFont typeface="Calibri"/>
              <a:buChar char="•"/>
            </a:pPr>
            <a:r>
              <a:rPr lang="en-US" sz="6800" b="0" dirty="0">
                <a:solidFill>
                  <a:srgbClr val="FFFFFF"/>
                </a:solidFill>
                <a:effectLst>
                  <a:outerShdw blurRad="20000" dist="30000" dir="2700000">
                    <a:srgbClr val="000000">
                      <a:alpha val="75000"/>
                    </a:srgbClr>
                  </a:outerShdw>
                </a:effectLst>
                <a:latin typeface="Calibri"/>
              </a:rPr>
              <a:t>Staff recommendation</a:t>
            </a:r>
          </a:p>
          <a:p>
            <a:pPr marL="762000" indent="-762000" algn="l">
              <a:lnSpc>
                <a:spcPct val="108800"/>
              </a:lnSpc>
              <a:buFont typeface="Calibri"/>
              <a:buChar char="•"/>
            </a:pPr>
            <a:r>
              <a:rPr lang="en-US" sz="6800" b="0" dirty="0">
                <a:solidFill>
                  <a:srgbClr val="FFFFFF"/>
                </a:solidFill>
                <a:effectLst>
                  <a:outerShdw blurRad="20000" dist="30000" dir="2700000">
                    <a:srgbClr val="000000">
                      <a:alpha val="75000"/>
                    </a:srgbClr>
                  </a:outerShdw>
                </a:effectLst>
                <a:latin typeface="Calibri"/>
              </a:rPr>
              <a:t>Recommendation packet</a:t>
            </a:r>
          </a:p>
          <a:p>
            <a:pPr marL="762000" indent="-762000" algn="l">
              <a:lnSpc>
                <a:spcPct val="108800"/>
              </a:lnSpc>
              <a:buFont typeface="Calibri"/>
              <a:buChar char="•"/>
            </a:pPr>
            <a:r>
              <a:rPr lang="en-US" sz="6800" b="0" dirty="0">
                <a:solidFill>
                  <a:srgbClr val="FFFFFF"/>
                </a:solidFill>
                <a:effectLst>
                  <a:outerShdw blurRad="20000" dist="30000" dir="2700000">
                    <a:srgbClr val="000000">
                      <a:alpha val="75000"/>
                    </a:srgbClr>
                  </a:outerShdw>
                </a:effectLst>
                <a:latin typeface="Calibri"/>
              </a:rPr>
              <a:t>Public hearing testimony</a:t>
            </a:r>
          </a:p>
          <a:p>
            <a:pPr marL="762000" indent="-762000" algn="l">
              <a:lnSpc>
                <a:spcPct val="108800"/>
              </a:lnSpc>
              <a:buFont typeface="Calibri"/>
              <a:buChar char="•"/>
            </a:pPr>
            <a:r>
              <a:rPr lang="en-US" sz="6800" b="0" dirty="0">
                <a:solidFill>
                  <a:srgbClr val="FFFFFF"/>
                </a:solidFill>
                <a:effectLst>
                  <a:outerShdw blurRad="20000" dist="30000" dir="2700000">
                    <a:srgbClr val="000000">
                      <a:alpha val="75000"/>
                    </a:srgbClr>
                  </a:outerShdw>
                </a:effectLst>
                <a:latin typeface="Calibri"/>
              </a:rPr>
              <a:t>DOE comments</a:t>
            </a:r>
          </a:p>
          <a:p>
            <a:pPr marL="762000" indent="-762000" algn="l">
              <a:lnSpc>
                <a:spcPct val="108800"/>
              </a:lnSpc>
              <a:buFont typeface="Calibri"/>
              <a:buChar char="•"/>
            </a:pPr>
            <a:r>
              <a:rPr lang="en-US" sz="6800" b="0" dirty="0">
                <a:solidFill>
                  <a:srgbClr val="FFFFFF"/>
                </a:solidFill>
                <a:effectLst>
                  <a:outerShdw blurRad="20000" dist="30000" dir="2700000">
                    <a:srgbClr val="000000">
                      <a:alpha val="75000"/>
                    </a:srgbClr>
                  </a:outerShdw>
                </a:effectLst>
                <a:latin typeface="Calibri"/>
              </a:rPr>
              <a:t>Recommendations of the Applications Committee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KJGarbutt - https://www.flickr.com/photos/25187937@N05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249680"/>
          </a:xfrm>
          <a:prstGeom prst="rect">
            <a:avLst/>
          </a:prstGeom>
        </p:spPr>
        <p:txBody>
          <a:bodyPr wrap="none" lIns="254000" tIns="0" rIns="254000" bIns="0" anchor="t"/>
          <a:lstStyle/>
          <a:p>
            <a:pPr algn="ctr"/>
            <a:r>
              <a:rPr lang="en-US" sz="8200" b="1" dirty="0" smtClean="0">
                <a:solidFill>
                  <a:srgbClr val="FFFFFF"/>
                </a:solidFill>
                <a:effectLst>
                  <a:outerShdw blurRad="20000" dist="30000" dir="2700000">
                    <a:srgbClr val="000000">
                      <a:alpha val="80000"/>
                    </a:srgbClr>
                  </a:outerShdw>
                </a:effectLst>
                <a:latin typeface="Calibri"/>
              </a:rPr>
              <a:t>Applications Committee</a:t>
            </a:r>
            <a:endParaRPr lang="en-US" sz="8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265680"/>
            <a:ext cx="12496800" cy="3919017"/>
          </a:xfrm>
          <a:prstGeom prst="rect">
            <a:avLst/>
          </a:prstGeom>
        </p:spPr>
        <p:txBody>
          <a:bodyPr wrap="square">
            <a:normAutofit/>
          </a:bodyPr>
          <a:lstStyle/>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Make a recommendation to full commission to approve/deny each application</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wili_hybrid - https://www.flickr.com/photos/62223880@N00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097280"/>
          </a:xfrm>
          <a:prstGeom prst="rect">
            <a:avLst/>
          </a:prstGeom>
        </p:spPr>
        <p:txBody>
          <a:bodyPr wrap="none" lIns="254000" tIns="0" rIns="254000" bIns="0" anchor="t"/>
          <a:lstStyle/>
          <a:p>
            <a:pPr algn="ctr"/>
            <a:r>
              <a:rPr lang="en-US" sz="7200" b="1" dirty="0" smtClean="0">
                <a:solidFill>
                  <a:srgbClr val="FFFFFF"/>
                </a:solidFill>
                <a:effectLst>
                  <a:outerShdw blurRad="20000" dist="30000" dir="2700000">
                    <a:srgbClr val="000000">
                      <a:alpha val="80000"/>
                    </a:srgbClr>
                  </a:outerShdw>
                </a:effectLst>
                <a:latin typeface="Calibri"/>
              </a:rPr>
              <a:t>Charter </a:t>
            </a:r>
            <a:r>
              <a:rPr lang="en-US" sz="7200" b="1" dirty="0">
                <a:solidFill>
                  <a:srgbClr val="FFFFFF"/>
                </a:solidFill>
                <a:effectLst>
                  <a:outerShdw blurRad="20000" dist="30000" dir="2700000">
                    <a:srgbClr val="000000">
                      <a:alpha val="80000"/>
                    </a:srgbClr>
                  </a:outerShdw>
                </a:effectLst>
                <a:latin typeface="Calibri"/>
              </a:rPr>
              <a:t>Schools in </a:t>
            </a:r>
            <a:r>
              <a:rPr lang="en-US" sz="7200" b="1" dirty="0" smtClean="0">
                <a:solidFill>
                  <a:srgbClr val="FFFFFF"/>
                </a:solidFill>
                <a:effectLst>
                  <a:outerShdw blurRad="20000" dist="30000" dir="2700000">
                    <a:srgbClr val="000000">
                      <a:alpha val="80000"/>
                    </a:srgbClr>
                  </a:outerShdw>
                </a:effectLst>
                <a:latin typeface="Calibri"/>
              </a:rPr>
              <a:t>Hawaii</a:t>
            </a:r>
            <a:endParaRPr lang="en-US" sz="7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113280"/>
            <a:ext cx="12496800" cy="6523228"/>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Every charter school is a State agency</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Charter school employees are unionized</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Subject to a charter contract</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angela7dreams - https://www.flickr.com/photos/58117789@N00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859280"/>
          </a:xfrm>
          <a:prstGeom prst="rect">
            <a:avLst/>
          </a:prstGeom>
        </p:spPr>
        <p:txBody>
          <a:bodyPr wrap="none" lIns="254000" tIns="0" rIns="254000" bIns="0" anchor="t"/>
          <a:lstStyle/>
          <a:p>
            <a:pPr algn="ctr"/>
            <a:r>
              <a:rPr lang="en-US" sz="12200" b="1" dirty="0" smtClean="0">
                <a:solidFill>
                  <a:srgbClr val="FFFFFF"/>
                </a:solidFill>
                <a:effectLst>
                  <a:outerShdw blurRad="20000" dist="30000" dir="2700000">
                    <a:srgbClr val="000000">
                      <a:alpha val="80000"/>
                    </a:srgbClr>
                  </a:outerShdw>
                </a:effectLst>
                <a:latin typeface="Calibri"/>
              </a:rPr>
              <a:t>Full Commission</a:t>
            </a:r>
            <a:endParaRPr lang="en-US" sz="12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875280"/>
            <a:ext cx="12496800" cy="2616911"/>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Final decision on applications</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July 13, 2017</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jayneandd - https://www.flickr.com/photos/8180853@N07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097280"/>
          </a:xfrm>
          <a:prstGeom prst="rect">
            <a:avLst/>
          </a:prstGeom>
        </p:spPr>
        <p:txBody>
          <a:bodyPr wrap="none" lIns="254000" tIns="0" rIns="254000" bIns="0" anchor="t"/>
          <a:lstStyle/>
          <a:p>
            <a:pPr algn="ctr"/>
            <a:r>
              <a:rPr lang="en-US" sz="7200" b="1" dirty="0" smtClean="0">
                <a:solidFill>
                  <a:srgbClr val="FFFFFF"/>
                </a:solidFill>
                <a:effectLst>
                  <a:outerShdw blurRad="20000" dist="30000" dir="2700000">
                    <a:srgbClr val="000000">
                      <a:alpha val="80000"/>
                    </a:srgbClr>
                  </a:outerShdw>
                </a:effectLst>
                <a:latin typeface="Calibri"/>
              </a:rPr>
              <a:t>Eligibility:  Start-up </a:t>
            </a:r>
            <a:r>
              <a:rPr lang="en-US" sz="7200" b="1" dirty="0">
                <a:solidFill>
                  <a:srgbClr val="FFFFFF"/>
                </a:solidFill>
                <a:effectLst>
                  <a:outerShdw blurRad="20000" dist="30000" dir="2700000">
                    <a:srgbClr val="000000">
                      <a:alpha val="80000"/>
                    </a:srgbClr>
                  </a:outerShdw>
                </a:effectLst>
                <a:latin typeface="Calibri"/>
              </a:rPr>
              <a:t>school</a:t>
            </a:r>
          </a:p>
        </p:txBody>
      </p:sp>
      <p:sp>
        <p:nvSpPr>
          <p:cNvPr id="5" name="TextBox 4"/>
          <p:cNvSpPr txBox="1"/>
          <p:nvPr/>
        </p:nvSpPr>
        <p:spPr>
          <a:xfrm>
            <a:off x="254000" y="2113280"/>
            <a:ext cx="12496800" cy="6523228"/>
          </a:xfrm>
          <a:prstGeom prst="rect">
            <a:avLst/>
          </a:prstGeom>
        </p:spPr>
        <p:txBody>
          <a:bodyPr wrap="square">
            <a:normAutofit/>
          </a:bodyPr>
          <a:lstStyle/>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Community</a:t>
            </a:r>
          </a:p>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Group of teachers</a:t>
            </a:r>
          </a:p>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Group of teachers and administrators</a:t>
            </a:r>
          </a:p>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Nonprofit</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Jordi Payà Canals - https://www.flickr.com/photos/24630636@N03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975360"/>
          </a:xfrm>
          <a:prstGeom prst="rect">
            <a:avLst/>
          </a:prstGeom>
        </p:spPr>
        <p:txBody>
          <a:bodyPr wrap="none" lIns="254000" tIns="0" rIns="254000" bIns="0" anchor="t"/>
          <a:lstStyle/>
          <a:p>
            <a:pPr algn="ctr"/>
            <a:r>
              <a:rPr lang="en-US" sz="6400" b="1" dirty="0" smtClean="0">
                <a:solidFill>
                  <a:srgbClr val="FFFFFF"/>
                </a:solidFill>
                <a:effectLst>
                  <a:outerShdw blurRad="20000" dist="30000" dir="2700000">
                    <a:srgbClr val="000000">
                      <a:alpha val="80000"/>
                    </a:srgbClr>
                  </a:outerShdw>
                </a:effectLst>
                <a:latin typeface="Calibri"/>
              </a:rPr>
              <a:t>Eligibility:  Conversion </a:t>
            </a:r>
            <a:r>
              <a:rPr lang="en-US" sz="6400" b="1" dirty="0">
                <a:solidFill>
                  <a:srgbClr val="FFFFFF"/>
                </a:solidFill>
                <a:effectLst>
                  <a:outerShdw blurRad="20000" dist="30000" dir="2700000">
                    <a:srgbClr val="000000">
                      <a:alpha val="80000"/>
                    </a:srgbClr>
                  </a:outerShdw>
                </a:effectLst>
                <a:latin typeface="Calibri"/>
              </a:rPr>
              <a:t>school</a:t>
            </a:r>
          </a:p>
        </p:txBody>
      </p:sp>
      <p:sp>
        <p:nvSpPr>
          <p:cNvPr id="5" name="TextBox 4"/>
          <p:cNvSpPr txBox="1"/>
          <p:nvPr/>
        </p:nvSpPr>
        <p:spPr>
          <a:xfrm>
            <a:off x="254000" y="1991360"/>
            <a:ext cx="12496800" cy="2616911"/>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Department School</a:t>
            </a:r>
          </a:p>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School Community Council</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nixter - https://www.flickr.com/photos/12097621@N00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2026920"/>
          </a:xfrm>
          <a:prstGeom prst="rect">
            <a:avLst/>
          </a:prstGeom>
        </p:spPr>
        <p:txBody>
          <a:bodyPr wrap="none" lIns="254000" tIns="0" rIns="254000" bIns="0" anchor="t"/>
          <a:lstStyle/>
          <a:p>
            <a:pPr algn="ctr"/>
            <a:r>
              <a:rPr lang="en-US" sz="13300" b="1" dirty="0">
                <a:solidFill>
                  <a:srgbClr val="FFFFFF"/>
                </a:solidFill>
                <a:effectLst>
                  <a:outerShdw blurRad="20000" dist="30000" dir="2700000">
                    <a:srgbClr val="000000">
                      <a:alpha val="80000"/>
                    </a:srgbClr>
                  </a:outerShdw>
                </a:effectLst>
                <a:latin typeface="Calibri"/>
              </a:rPr>
              <a:t>I</a:t>
            </a:r>
            <a:r>
              <a:rPr lang="en-US" sz="13300" b="1" dirty="0" smtClean="0">
                <a:solidFill>
                  <a:srgbClr val="FFFFFF"/>
                </a:solidFill>
                <a:effectLst>
                  <a:outerShdw blurRad="20000" dist="30000" dir="2700000">
                    <a:srgbClr val="000000">
                      <a:alpha val="80000"/>
                    </a:srgbClr>
                  </a:outerShdw>
                </a:effectLst>
                <a:latin typeface="Calibri"/>
              </a:rPr>
              <a:t>ntent </a:t>
            </a:r>
            <a:r>
              <a:rPr lang="en-US" sz="13300" b="1" dirty="0">
                <a:solidFill>
                  <a:srgbClr val="FFFFFF"/>
                </a:solidFill>
                <a:effectLst>
                  <a:outerShdw blurRad="20000" dist="30000" dir="2700000">
                    <a:srgbClr val="000000">
                      <a:alpha val="80000"/>
                    </a:srgbClr>
                  </a:outerShdw>
                </a:effectLst>
                <a:latin typeface="Calibri"/>
              </a:rPr>
              <a:t>to </a:t>
            </a:r>
            <a:r>
              <a:rPr lang="en-US" sz="13300" b="1" dirty="0" smtClean="0">
                <a:solidFill>
                  <a:srgbClr val="FFFFFF"/>
                </a:solidFill>
                <a:effectLst>
                  <a:outerShdw blurRad="20000" dist="30000" dir="2700000">
                    <a:srgbClr val="000000">
                      <a:alpha val="80000"/>
                    </a:srgbClr>
                  </a:outerShdw>
                </a:effectLst>
                <a:latin typeface="Calibri"/>
              </a:rPr>
              <a:t>Apply</a:t>
            </a:r>
            <a:endParaRPr lang="en-US" sz="13300" b="1" dirty="0">
              <a:solidFill>
                <a:srgbClr val="FFFFFF"/>
              </a:solidFill>
              <a:effectLst>
                <a:outerShdw blurRad="20000" dist="30000" dir="2700000">
                  <a:srgbClr val="000000">
                    <a:alpha val="80000"/>
                  </a:srgbClr>
                </a:outerShdw>
              </a:effectLst>
              <a:latin typeface="Calibri"/>
            </a:endParaRPr>
          </a:p>
        </p:txBody>
      </p:sp>
      <p:sp>
        <p:nvSpPr>
          <p:cNvPr id="4" name="TextBox 3"/>
          <p:cNvSpPr txBox="1"/>
          <p:nvPr/>
        </p:nvSpPr>
        <p:spPr>
          <a:xfrm>
            <a:off x="254000" y="3042920"/>
            <a:ext cx="12496800" cy="2616911"/>
          </a:xfrm>
          <a:prstGeom prst="rect">
            <a:avLst/>
          </a:prstGeom>
        </p:spPr>
        <p:txBody>
          <a:bodyPr wrap="square">
            <a:normAutofit fontScale="92500"/>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Due on October 7, 2016 </a:t>
            </a:r>
            <a:endParaRPr lang="en-US" sz="7200" b="0" dirty="0" smtClean="0">
              <a:solidFill>
                <a:srgbClr val="FFFFFF"/>
              </a:solidFill>
              <a:effectLst>
                <a:outerShdw blurRad="20000" dist="30000" dir="2700000">
                  <a:srgbClr val="000000">
                    <a:alpha val="75000"/>
                  </a:srgbClr>
                </a:outerShdw>
              </a:effectLst>
              <a:latin typeface="Calibri"/>
            </a:endParaRPr>
          </a:p>
          <a:p>
            <a:pPr algn="l">
              <a:lnSpc>
                <a:spcPct val="115200"/>
              </a:lnSpc>
            </a:pPr>
            <a:r>
              <a:rPr lang="en-US" sz="7200" b="0" dirty="0" smtClean="0">
                <a:solidFill>
                  <a:srgbClr val="FFFFFF"/>
                </a:solidFill>
                <a:effectLst>
                  <a:outerShdw blurRad="20000" dist="30000" dir="2700000">
                    <a:srgbClr val="000000">
                      <a:alpha val="75000"/>
                    </a:srgbClr>
                  </a:outerShdw>
                </a:effectLst>
                <a:latin typeface="Calibri"/>
              </a:rPr>
              <a:t>12:00 </a:t>
            </a:r>
            <a:r>
              <a:rPr lang="en-US" sz="7200" b="0" dirty="0">
                <a:solidFill>
                  <a:srgbClr val="FFFFFF"/>
                </a:solidFill>
                <a:effectLst>
                  <a:outerShdw blurRad="20000" dist="30000" dir="2700000">
                    <a:srgbClr val="000000">
                      <a:alpha val="75000"/>
                    </a:srgbClr>
                  </a:outerShdw>
                </a:effectLst>
                <a:latin typeface="Calibri"/>
              </a:rPr>
              <a:t>Noon, Hawaii Standard Time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r.nial.bradshaw - https://www.flickr.com/photos/33227787@N05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249680"/>
          </a:xfrm>
          <a:prstGeom prst="rect">
            <a:avLst/>
          </a:prstGeom>
        </p:spPr>
        <p:txBody>
          <a:bodyPr wrap="none" lIns="254000" tIns="0" rIns="254000" bIns="0" anchor="t"/>
          <a:lstStyle/>
          <a:p>
            <a:pPr algn="ctr"/>
            <a:r>
              <a:rPr lang="en-US" sz="8200" b="1" dirty="0">
                <a:solidFill>
                  <a:srgbClr val="FFFFFF"/>
                </a:solidFill>
                <a:effectLst>
                  <a:outerShdw blurRad="20000" dist="30000" dir="2700000">
                    <a:srgbClr val="000000">
                      <a:alpha val="80000"/>
                    </a:srgbClr>
                  </a:outerShdw>
                </a:effectLst>
                <a:latin typeface="Calibri"/>
              </a:rPr>
              <a:t>N</a:t>
            </a:r>
            <a:r>
              <a:rPr lang="en-US" sz="8200" b="1" dirty="0" smtClean="0">
                <a:solidFill>
                  <a:srgbClr val="FFFFFF"/>
                </a:solidFill>
                <a:effectLst>
                  <a:outerShdw blurRad="20000" dist="30000" dir="2700000">
                    <a:srgbClr val="000000">
                      <a:alpha val="80000"/>
                    </a:srgbClr>
                  </a:outerShdw>
                </a:effectLst>
                <a:latin typeface="Calibri"/>
              </a:rPr>
              <a:t>otification </a:t>
            </a:r>
            <a:r>
              <a:rPr lang="en-US" sz="8200" b="1" dirty="0">
                <a:solidFill>
                  <a:srgbClr val="FFFFFF"/>
                </a:solidFill>
                <a:effectLst>
                  <a:outerShdw blurRad="20000" dist="30000" dir="2700000">
                    <a:srgbClr val="000000">
                      <a:alpha val="80000"/>
                    </a:srgbClr>
                  </a:outerShdw>
                </a:effectLst>
                <a:latin typeface="Calibri"/>
              </a:rPr>
              <a:t>of </a:t>
            </a:r>
            <a:r>
              <a:rPr lang="en-US" sz="8200" b="1" dirty="0" smtClean="0">
                <a:solidFill>
                  <a:srgbClr val="FFFFFF"/>
                </a:solidFill>
                <a:effectLst>
                  <a:outerShdw blurRad="20000" dist="30000" dir="2700000">
                    <a:srgbClr val="000000">
                      <a:alpha val="80000"/>
                    </a:srgbClr>
                  </a:outerShdw>
                </a:effectLst>
                <a:latin typeface="Calibri"/>
              </a:rPr>
              <a:t>Eligibility</a:t>
            </a:r>
            <a:endParaRPr lang="en-US" sz="8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265680"/>
            <a:ext cx="12496800" cy="1314806"/>
          </a:xfrm>
          <a:prstGeom prst="rect">
            <a:avLst/>
          </a:prstGeom>
        </p:spPr>
        <p:txBody>
          <a:bodyPr wrap="square">
            <a:normAutofit lnSpcReduction="10000"/>
          </a:bodyPr>
          <a:lstStyle/>
          <a:p>
            <a:pPr marL="762000" indent="-762000" algn="l">
              <a:lnSpc>
                <a:spcPct val="115200"/>
              </a:lnSpc>
              <a:buFont typeface="Calibri"/>
              <a:buChar char="•"/>
            </a:pPr>
            <a:r>
              <a:rPr lang="en-US" sz="7200" b="0">
                <a:solidFill>
                  <a:srgbClr val="FFFFFF"/>
                </a:solidFill>
                <a:effectLst>
                  <a:outerShdw blurRad="20000" dist="30000" dir="2700000">
                    <a:srgbClr val="000000">
                      <a:alpha val="75000"/>
                    </a:srgbClr>
                  </a:outerShdw>
                </a:effectLst>
                <a:latin typeface="Calibri"/>
              </a:rPr>
              <a:t>October 14, 2016</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@YannGarPhoto - https://www.flickr.com/photos/39528897@N06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3" name="TextBox 2"/>
          <p:cNvSpPr txBox="1"/>
          <p:nvPr/>
        </p:nvSpPr>
        <p:spPr>
          <a:xfrm>
            <a:off x="0" y="508000"/>
            <a:ext cx="13004800" cy="1310640"/>
          </a:xfrm>
          <a:prstGeom prst="rect">
            <a:avLst/>
          </a:prstGeom>
        </p:spPr>
        <p:txBody>
          <a:bodyPr wrap="none" lIns="254000" tIns="0" rIns="254000" bIns="0" anchor="t"/>
          <a:lstStyle/>
          <a:p>
            <a:pPr algn="ctr"/>
            <a:r>
              <a:rPr lang="en-US" sz="8600" b="1" dirty="0" smtClean="0">
                <a:solidFill>
                  <a:srgbClr val="FFFFFF"/>
                </a:solidFill>
                <a:effectLst>
                  <a:outerShdw blurRad="20000" dist="30000" dir="2700000">
                    <a:srgbClr val="000000">
                      <a:alpha val="80000"/>
                    </a:srgbClr>
                  </a:outerShdw>
                </a:effectLst>
                <a:latin typeface="Calibri"/>
              </a:rPr>
              <a:t>Writing </a:t>
            </a:r>
            <a:r>
              <a:rPr lang="en-US" sz="8600" b="1" dirty="0">
                <a:solidFill>
                  <a:srgbClr val="FFFFFF"/>
                </a:solidFill>
                <a:effectLst>
                  <a:outerShdw blurRad="20000" dist="30000" dir="2700000">
                    <a:srgbClr val="000000">
                      <a:alpha val="80000"/>
                    </a:srgbClr>
                  </a:outerShdw>
                </a:effectLst>
                <a:latin typeface="Calibri"/>
              </a:rPr>
              <a:t>the </a:t>
            </a:r>
            <a:r>
              <a:rPr lang="en-US" sz="8600" b="1" dirty="0" smtClean="0">
                <a:solidFill>
                  <a:srgbClr val="FFFFFF"/>
                </a:solidFill>
                <a:effectLst>
                  <a:outerShdw blurRad="20000" dist="30000" dir="2700000">
                    <a:srgbClr val="000000">
                      <a:alpha val="80000"/>
                    </a:srgbClr>
                  </a:outerShdw>
                </a:effectLst>
                <a:latin typeface="Calibri"/>
              </a:rPr>
              <a:t>Application</a:t>
            </a:r>
            <a:endParaRPr lang="en-US" sz="8600" b="1" dirty="0">
              <a:solidFill>
                <a:srgbClr val="FFFFFF"/>
              </a:solidFill>
              <a:effectLst>
                <a:outerShdw blurRad="20000" dist="30000" dir="2700000">
                  <a:srgbClr val="000000">
                    <a:alpha val="80000"/>
                  </a:srgbClr>
                </a:outerShdw>
              </a:effectLst>
              <a:latin typeface="Calibri"/>
            </a:endParaRPr>
          </a:p>
        </p:txBody>
      </p:sp>
      <p:sp>
        <p:nvSpPr>
          <p:cNvPr id="4" name="TextBox 3"/>
          <p:cNvSpPr txBox="1"/>
          <p:nvPr/>
        </p:nvSpPr>
        <p:spPr>
          <a:xfrm>
            <a:off x="254000" y="2326640"/>
            <a:ext cx="12496800" cy="6530543"/>
          </a:xfrm>
          <a:prstGeom prst="rect">
            <a:avLst/>
          </a:prstGeom>
        </p:spPr>
        <p:txBody>
          <a:bodyPr wrap="square">
            <a:normAutofit/>
          </a:bodyPr>
          <a:lstStyle/>
          <a:p>
            <a:pPr marL="762000" indent="-762000" algn="l">
              <a:lnSpc>
                <a:spcPct val="105600"/>
              </a:lnSpc>
              <a:buFont typeface="Calibri"/>
              <a:buChar char="•"/>
            </a:pPr>
            <a:r>
              <a:rPr lang="en-US" sz="6600" b="0" dirty="0">
                <a:solidFill>
                  <a:srgbClr val="FFFFFF"/>
                </a:solidFill>
                <a:effectLst>
                  <a:outerShdw blurRad="20000" dist="30000" dir="2700000">
                    <a:srgbClr val="000000">
                      <a:alpha val="75000"/>
                    </a:srgbClr>
                  </a:outerShdw>
                </a:effectLst>
                <a:latin typeface="Calibri"/>
              </a:rPr>
              <a:t>Read all instructions</a:t>
            </a:r>
          </a:p>
          <a:p>
            <a:pPr marL="762000" indent="-762000" algn="l">
              <a:lnSpc>
                <a:spcPct val="105600"/>
              </a:lnSpc>
              <a:buFont typeface="Calibri"/>
              <a:buChar char="•"/>
            </a:pPr>
            <a:r>
              <a:rPr lang="en-US" sz="6600" b="0" dirty="0">
                <a:solidFill>
                  <a:srgbClr val="FFFFFF"/>
                </a:solidFill>
                <a:effectLst>
                  <a:outerShdw blurRad="20000" dist="30000" dir="2700000">
                    <a:srgbClr val="000000">
                      <a:alpha val="75000"/>
                    </a:srgbClr>
                  </a:outerShdw>
                </a:effectLst>
                <a:latin typeface="Calibri"/>
              </a:rPr>
              <a:t>Use templates </a:t>
            </a:r>
            <a:endParaRPr lang="en-US" sz="6600" b="0" dirty="0" smtClean="0">
              <a:solidFill>
                <a:srgbClr val="FFFFFF"/>
              </a:solidFill>
              <a:effectLst>
                <a:outerShdw blurRad="20000" dist="30000" dir="2700000">
                  <a:srgbClr val="000000">
                    <a:alpha val="75000"/>
                  </a:srgbClr>
                </a:outerShdw>
              </a:effectLst>
              <a:latin typeface="Calibri"/>
            </a:endParaRPr>
          </a:p>
          <a:p>
            <a:pPr marL="762000" indent="-762000" algn="l">
              <a:lnSpc>
                <a:spcPct val="105600"/>
              </a:lnSpc>
              <a:buFont typeface="Calibri"/>
              <a:buChar char="•"/>
            </a:pPr>
            <a:r>
              <a:rPr lang="en-US" sz="6600" b="0" dirty="0" smtClean="0">
                <a:solidFill>
                  <a:srgbClr val="FFFFFF"/>
                </a:solidFill>
                <a:effectLst>
                  <a:outerShdw blurRad="20000" dist="30000" dir="2700000">
                    <a:srgbClr val="000000">
                      <a:alpha val="75000"/>
                    </a:srgbClr>
                  </a:outerShdw>
                </a:effectLst>
                <a:latin typeface="Calibri"/>
              </a:rPr>
              <a:t>Submit </a:t>
            </a:r>
            <a:r>
              <a:rPr lang="en-US" sz="6600" b="0" dirty="0">
                <a:solidFill>
                  <a:srgbClr val="FFFFFF"/>
                </a:solidFill>
                <a:effectLst>
                  <a:outerShdw blurRad="20000" dist="30000" dir="2700000">
                    <a:srgbClr val="000000">
                      <a:alpha val="75000"/>
                    </a:srgbClr>
                  </a:outerShdw>
                </a:effectLst>
                <a:latin typeface="Calibri"/>
              </a:rPr>
              <a:t>all mandatory attachments</a:t>
            </a:r>
          </a:p>
          <a:p>
            <a:pPr marL="762000" indent="-762000" algn="l">
              <a:lnSpc>
                <a:spcPct val="105600"/>
              </a:lnSpc>
              <a:buFont typeface="Calibri"/>
              <a:buChar char="•"/>
            </a:pPr>
            <a:r>
              <a:rPr lang="en-US" sz="6600" b="0" dirty="0">
                <a:solidFill>
                  <a:srgbClr val="FFFFFF"/>
                </a:solidFill>
                <a:effectLst>
                  <a:outerShdw blurRad="20000" dist="30000" dir="2700000">
                    <a:srgbClr val="000000">
                      <a:alpha val="75000"/>
                    </a:srgbClr>
                  </a:outerShdw>
                </a:effectLst>
                <a:latin typeface="Calibri"/>
              </a:rPr>
              <a:t>Check formatting</a:t>
            </a:r>
          </a:p>
          <a:p>
            <a:pPr marL="762000" indent="-762000" algn="l">
              <a:lnSpc>
                <a:spcPct val="105600"/>
              </a:lnSpc>
              <a:buFont typeface="Calibri"/>
              <a:buChar char="•"/>
            </a:pPr>
            <a:r>
              <a:rPr lang="en-US" sz="6600" b="0" dirty="0">
                <a:solidFill>
                  <a:srgbClr val="FFFFFF"/>
                </a:solidFill>
                <a:effectLst>
                  <a:outerShdw blurRad="20000" dist="30000" dir="2700000">
                    <a:srgbClr val="000000">
                      <a:alpha val="75000"/>
                    </a:srgbClr>
                  </a:outerShdw>
                </a:effectLst>
                <a:latin typeface="Calibri"/>
              </a:rPr>
              <a:t>Review and save your work</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HPUPhotogStudent - https://www.flickr.com/photos/36121865@N03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2682240"/>
            <a:ext cx="13004800" cy="4389120"/>
          </a:xfrm>
          <a:prstGeom prst="rect">
            <a:avLst/>
          </a:prstGeom>
        </p:spPr>
      </p:pic>
      <p:sp>
        <p:nvSpPr>
          <p:cNvPr id="4" name="TextBox 3"/>
          <p:cNvSpPr txBox="1"/>
          <p:nvPr/>
        </p:nvSpPr>
        <p:spPr>
          <a:xfrm>
            <a:off x="0" y="2682240"/>
            <a:ext cx="13004800" cy="4389120"/>
          </a:xfrm>
          <a:prstGeom prst="rect">
            <a:avLst/>
          </a:prstGeom>
        </p:spPr>
        <p:txBody>
          <a:bodyPr wrap="square" lIns="254000" tIns="254000" rIns="254000" bIns="254000" anchor="ctr">
            <a:normAutofit/>
          </a:bodyPr>
          <a:lstStyle/>
          <a:p>
            <a:pPr algn="ctr"/>
            <a:r>
              <a:rPr lang="en-US" sz="7600" b="0" dirty="0">
                <a:solidFill>
                  <a:srgbClr val="FFFFFF"/>
                </a:solidFill>
                <a:effectLst>
                  <a:outerShdw blurRad="20000" dist="30000" dir="2700000">
                    <a:srgbClr val="000000">
                      <a:alpha val="75000"/>
                    </a:srgbClr>
                  </a:outerShdw>
                </a:effectLst>
                <a:latin typeface="Calibri"/>
              </a:rPr>
              <a:t>Direct all questions to:
Lauren Endo
lauren.endo@spcsc.hawaii.gov</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WiserEarthFlickr - https://www.flickr.com/photos/41627027@N06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371600"/>
          </a:xfrm>
          <a:prstGeom prst="rect">
            <a:avLst/>
          </a:prstGeom>
        </p:spPr>
        <p:txBody>
          <a:bodyPr wrap="none" lIns="254000" tIns="0" rIns="254000" bIns="0" anchor="t"/>
          <a:lstStyle/>
          <a:p>
            <a:pPr algn="ctr"/>
            <a:r>
              <a:rPr lang="en-US" sz="9000" b="1" dirty="0" smtClean="0">
                <a:solidFill>
                  <a:srgbClr val="FFFFFF"/>
                </a:solidFill>
                <a:effectLst>
                  <a:outerShdw blurRad="20000" dist="30000" dir="2700000">
                    <a:srgbClr val="000000">
                      <a:alpha val="80000"/>
                    </a:srgbClr>
                  </a:outerShdw>
                </a:effectLst>
                <a:latin typeface="Calibri"/>
              </a:rPr>
              <a:t>Proposal Submission</a:t>
            </a:r>
            <a:endParaRPr lang="en-US" sz="90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254000" y="2387600"/>
            <a:ext cx="12496800" cy="3919017"/>
          </a:xfrm>
          <a:prstGeom prst="rect">
            <a:avLst/>
          </a:prstGeom>
        </p:spPr>
        <p:txBody>
          <a:bodyPr wrap="square">
            <a:normAutofit/>
          </a:bodyPr>
          <a:lstStyle/>
          <a:p>
            <a:pPr marL="762000" indent="-762000" algn="l">
              <a:lnSpc>
                <a:spcPct val="115200"/>
              </a:lnSpc>
              <a:buFont typeface="Calibri"/>
              <a:buChar char="•"/>
            </a:pPr>
            <a:r>
              <a:rPr lang="en-US" sz="7200" b="0" dirty="0">
                <a:solidFill>
                  <a:srgbClr val="FFFFFF"/>
                </a:solidFill>
                <a:effectLst>
                  <a:outerShdw blurRad="20000" dist="30000" dir="2700000">
                    <a:srgbClr val="000000">
                      <a:alpha val="75000"/>
                    </a:srgbClr>
                  </a:outerShdw>
                </a:effectLst>
                <a:latin typeface="Calibri"/>
              </a:rPr>
              <a:t>Submit in Epicenter by January 20, 2017 12:00 Noon, Hawaii Standard Time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RLHyde - https://www.flickr.com/photos/36655009@N05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1694</Words>
  <Application>Microsoft Office PowerPoint</Application>
  <PresentationFormat>Custom</PresentationFormat>
  <Paragraphs>126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Endo</dc:creator>
  <cp:lastModifiedBy>Lauren Endo</cp:lastModifiedBy>
  <cp:revision>17</cp:revision>
  <dcterms:created xsi:type="dcterms:W3CDTF">2006-08-16T00:00:00Z</dcterms:created>
  <dcterms:modified xsi:type="dcterms:W3CDTF">2016-09-30T16:41:14Z</dcterms:modified>
</cp:coreProperties>
</file>